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4"/>
    <p:sldMasterId id="2147483678" r:id="rId5"/>
    <p:sldMasterId id="2147483683" r:id="rId6"/>
  </p:sldMasterIdLst>
  <p:notesMasterIdLst>
    <p:notesMasterId r:id="rId40"/>
  </p:notesMasterIdLst>
  <p:sldIdLst>
    <p:sldId id="307" r:id="rId7"/>
    <p:sldId id="310" r:id="rId8"/>
    <p:sldId id="311" r:id="rId9"/>
    <p:sldId id="313" r:id="rId10"/>
    <p:sldId id="314" r:id="rId11"/>
    <p:sldId id="315" r:id="rId12"/>
    <p:sldId id="316" r:id="rId13"/>
    <p:sldId id="284" r:id="rId14"/>
    <p:sldId id="317" r:id="rId15"/>
    <p:sldId id="262" r:id="rId16"/>
    <p:sldId id="320" r:id="rId17"/>
    <p:sldId id="321" r:id="rId18"/>
    <p:sldId id="281" r:id="rId19"/>
    <p:sldId id="282" r:id="rId20"/>
    <p:sldId id="283" r:id="rId21"/>
    <p:sldId id="318" r:id="rId22"/>
    <p:sldId id="278" r:id="rId23"/>
    <p:sldId id="277" r:id="rId24"/>
    <p:sldId id="287" r:id="rId25"/>
    <p:sldId id="285" r:id="rId26"/>
    <p:sldId id="322" r:id="rId27"/>
    <p:sldId id="276" r:id="rId28"/>
    <p:sldId id="319" r:id="rId29"/>
    <p:sldId id="289" r:id="rId30"/>
    <p:sldId id="295" r:id="rId31"/>
    <p:sldId id="290" r:id="rId32"/>
    <p:sldId id="292" r:id="rId33"/>
    <p:sldId id="323" r:id="rId34"/>
    <p:sldId id="324" r:id="rId35"/>
    <p:sldId id="325" r:id="rId36"/>
    <p:sldId id="326" r:id="rId37"/>
    <p:sldId id="271" r:id="rId38"/>
    <p:sldId id="327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1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svg"/><Relationship Id="rId1" Type="http://schemas.openxmlformats.org/officeDocument/2006/relationships/image" Target="../media/image65.png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svg"/><Relationship Id="rId1" Type="http://schemas.openxmlformats.org/officeDocument/2006/relationships/image" Target="../media/image65.png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F85238-5BA9-4BE5-BA60-EBA2432B3EDA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510977E-FB14-4686-AA2B-9F99E76A6BD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Why visuals matter</a:t>
          </a:r>
        </a:p>
      </dgm:t>
    </dgm:pt>
    <dgm:pt modelId="{6FB43B2E-286C-4D03-ABB3-0053CEDE63D0}" type="parTrans" cxnId="{70E3D3D8-C155-4B8F-9E6F-CB9B03DBA1EE}">
      <dgm:prSet/>
      <dgm:spPr/>
      <dgm:t>
        <a:bodyPr/>
        <a:lstStyle/>
        <a:p>
          <a:endParaRPr lang="en-US"/>
        </a:p>
      </dgm:t>
    </dgm:pt>
    <dgm:pt modelId="{8DFAEE05-A9E2-4305-BE11-B949142B12F2}" type="sibTrans" cxnId="{70E3D3D8-C155-4B8F-9E6F-CB9B03DBA1EE}">
      <dgm:prSet/>
      <dgm:spPr/>
      <dgm:t>
        <a:bodyPr/>
        <a:lstStyle/>
        <a:p>
          <a:endParaRPr lang="en-US"/>
        </a:p>
      </dgm:t>
    </dgm:pt>
    <dgm:pt modelId="{4CE5E470-A222-4F52-878B-0E9A12E4D64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Useful Tools &amp; Resources</a:t>
          </a:r>
        </a:p>
      </dgm:t>
    </dgm:pt>
    <dgm:pt modelId="{F85023C7-B91B-4E24-A7CD-EFB03C1A3994}" type="parTrans" cxnId="{F21756B4-71E7-484E-B468-DDBFCC3D5D3B}">
      <dgm:prSet/>
      <dgm:spPr/>
      <dgm:t>
        <a:bodyPr/>
        <a:lstStyle/>
        <a:p>
          <a:endParaRPr lang="en-US"/>
        </a:p>
      </dgm:t>
    </dgm:pt>
    <dgm:pt modelId="{9C54EF85-A50F-4E87-9DB1-90EEB0567940}" type="sibTrans" cxnId="{F21756B4-71E7-484E-B468-DDBFCC3D5D3B}">
      <dgm:prSet/>
      <dgm:spPr/>
      <dgm:t>
        <a:bodyPr/>
        <a:lstStyle/>
        <a:p>
          <a:endParaRPr lang="en-US"/>
        </a:p>
      </dgm:t>
    </dgm:pt>
    <dgm:pt modelId="{0278BBD2-C3CB-4F70-8341-2F75E7417A0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Exploring, Interpreting, &amp; Reporting</a:t>
          </a:r>
        </a:p>
      </dgm:t>
    </dgm:pt>
    <dgm:pt modelId="{66EC9B8D-128F-4476-AADE-EDC65B6D36E7}" type="sibTrans" cxnId="{9AC1B1C4-F97D-47A4-AD7C-FE26CD2C3EF4}">
      <dgm:prSet/>
      <dgm:spPr/>
      <dgm:t>
        <a:bodyPr/>
        <a:lstStyle/>
        <a:p>
          <a:endParaRPr lang="en-US"/>
        </a:p>
      </dgm:t>
    </dgm:pt>
    <dgm:pt modelId="{245155BE-C034-4249-A974-B47B2EBAE650}" type="parTrans" cxnId="{9AC1B1C4-F97D-47A4-AD7C-FE26CD2C3EF4}">
      <dgm:prSet/>
      <dgm:spPr/>
      <dgm:t>
        <a:bodyPr/>
        <a:lstStyle/>
        <a:p>
          <a:endParaRPr lang="en-US"/>
        </a:p>
      </dgm:t>
    </dgm:pt>
    <dgm:pt modelId="{7D9C163C-D369-4255-88D4-B907CE97D280}" type="pres">
      <dgm:prSet presAssocID="{BAF85238-5BA9-4BE5-BA60-EBA2432B3EDA}" presName="root" presStyleCnt="0">
        <dgm:presLayoutVars>
          <dgm:dir/>
          <dgm:resizeHandles val="exact"/>
        </dgm:presLayoutVars>
      </dgm:prSet>
      <dgm:spPr/>
    </dgm:pt>
    <dgm:pt modelId="{69647177-E7A5-4A37-A622-1A7F4079A181}" type="pres">
      <dgm:prSet presAssocID="{0510977E-FB14-4686-AA2B-9F99E76A6BD1}" presName="compNode" presStyleCnt="0"/>
      <dgm:spPr/>
    </dgm:pt>
    <dgm:pt modelId="{07F09B35-5F79-4F61-9254-794BFC05C73C}" type="pres">
      <dgm:prSet presAssocID="{0510977E-FB14-4686-AA2B-9F99E76A6BD1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411FD02C-0FEB-4D1D-BAFE-AF0774C5B5D2}" type="pres">
      <dgm:prSet presAssocID="{0510977E-FB14-4686-AA2B-9F99E76A6BD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B37834B-B63A-4CFB-A115-80D398396AD2}" type="pres">
      <dgm:prSet presAssocID="{0510977E-FB14-4686-AA2B-9F99E76A6BD1}" presName="spaceRect" presStyleCnt="0"/>
      <dgm:spPr/>
    </dgm:pt>
    <dgm:pt modelId="{87C16603-190B-4826-8610-2F6E62B47D10}" type="pres">
      <dgm:prSet presAssocID="{0510977E-FB14-4686-AA2B-9F99E76A6BD1}" presName="textRect" presStyleLbl="revTx" presStyleIdx="0" presStyleCnt="3">
        <dgm:presLayoutVars>
          <dgm:chMax val="1"/>
          <dgm:chPref val="1"/>
        </dgm:presLayoutVars>
      </dgm:prSet>
      <dgm:spPr/>
    </dgm:pt>
    <dgm:pt modelId="{A50324E5-E5BC-47F3-BE20-33078915C565}" type="pres">
      <dgm:prSet presAssocID="{8DFAEE05-A9E2-4305-BE11-B949142B12F2}" presName="sibTrans" presStyleCnt="0"/>
      <dgm:spPr/>
    </dgm:pt>
    <dgm:pt modelId="{C613D203-9161-41D6-B1DB-25CAE27688B8}" type="pres">
      <dgm:prSet presAssocID="{0278BBD2-C3CB-4F70-8341-2F75E7417A03}" presName="compNode" presStyleCnt="0"/>
      <dgm:spPr/>
    </dgm:pt>
    <dgm:pt modelId="{BD4D4776-DB72-4DEA-A373-F894E7DC128E}" type="pres">
      <dgm:prSet presAssocID="{0278BBD2-C3CB-4F70-8341-2F75E7417A03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tx1">
            <a:lumMod val="50000"/>
            <a:lumOff val="50000"/>
          </a:schemeClr>
        </a:solidFill>
      </dgm:spPr>
    </dgm:pt>
    <dgm:pt modelId="{698008A2-6010-4B53-BBBD-0055CEB4CC58}" type="pres">
      <dgm:prSet presAssocID="{0278BBD2-C3CB-4F70-8341-2F75E7417A0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</dgm:pt>
    <dgm:pt modelId="{1F212E4E-024B-4CCA-9814-500C7DCB96EB}" type="pres">
      <dgm:prSet presAssocID="{0278BBD2-C3CB-4F70-8341-2F75E7417A03}" presName="spaceRect" presStyleCnt="0"/>
      <dgm:spPr/>
    </dgm:pt>
    <dgm:pt modelId="{AA31850B-37F5-469B-89BB-903B1607A722}" type="pres">
      <dgm:prSet presAssocID="{0278BBD2-C3CB-4F70-8341-2F75E7417A03}" presName="textRect" presStyleLbl="revTx" presStyleIdx="1" presStyleCnt="3">
        <dgm:presLayoutVars>
          <dgm:chMax val="1"/>
          <dgm:chPref val="1"/>
        </dgm:presLayoutVars>
      </dgm:prSet>
      <dgm:spPr/>
    </dgm:pt>
    <dgm:pt modelId="{180C7B7F-6741-4AEE-B1A2-DA9B5A2C106F}" type="pres">
      <dgm:prSet presAssocID="{66EC9B8D-128F-4476-AADE-EDC65B6D36E7}" presName="sibTrans" presStyleCnt="0"/>
      <dgm:spPr/>
    </dgm:pt>
    <dgm:pt modelId="{881B5DE3-6C31-47BA-A385-7C98074CE620}" type="pres">
      <dgm:prSet presAssocID="{4CE5E470-A222-4F52-878B-0E9A12E4D644}" presName="compNode" presStyleCnt="0"/>
      <dgm:spPr/>
    </dgm:pt>
    <dgm:pt modelId="{C239DF6F-38A8-4D7A-A573-972C84CDA98D}" type="pres">
      <dgm:prSet presAssocID="{4CE5E470-A222-4F52-878B-0E9A12E4D644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6">
            <a:lumMod val="75000"/>
          </a:schemeClr>
        </a:solidFill>
      </dgm:spPr>
    </dgm:pt>
    <dgm:pt modelId="{D2107A35-5ACC-43AF-A3B3-68A0692827B4}" type="pres">
      <dgm:prSet presAssocID="{4CE5E470-A222-4F52-878B-0E9A12E4D64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F3D3A6BE-602A-499E-921F-D2284EFB2564}" type="pres">
      <dgm:prSet presAssocID="{4CE5E470-A222-4F52-878B-0E9A12E4D644}" presName="spaceRect" presStyleCnt="0"/>
      <dgm:spPr/>
    </dgm:pt>
    <dgm:pt modelId="{3F1EFD82-BFB7-4625-B474-3F0F9661ADE9}" type="pres">
      <dgm:prSet presAssocID="{4CE5E470-A222-4F52-878B-0E9A12E4D64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D086001-9459-469C-A248-EB74FB0756CA}" type="presOf" srcId="{0510977E-FB14-4686-AA2B-9F99E76A6BD1}" destId="{87C16603-190B-4826-8610-2F6E62B47D10}" srcOrd="0" destOrd="0" presId="urn:microsoft.com/office/officeart/2018/5/layout/IconLeafLabelList"/>
    <dgm:cxn modelId="{49B5AD17-EED0-42A6-9263-F76299C0B712}" type="presOf" srcId="{BAF85238-5BA9-4BE5-BA60-EBA2432B3EDA}" destId="{7D9C163C-D369-4255-88D4-B907CE97D280}" srcOrd="0" destOrd="0" presId="urn:microsoft.com/office/officeart/2018/5/layout/IconLeafLabelList"/>
    <dgm:cxn modelId="{A8D1FF51-3762-4459-AF8E-C78EA464D125}" type="presOf" srcId="{4CE5E470-A222-4F52-878B-0E9A12E4D644}" destId="{3F1EFD82-BFB7-4625-B474-3F0F9661ADE9}" srcOrd="0" destOrd="0" presId="urn:microsoft.com/office/officeart/2018/5/layout/IconLeafLabelList"/>
    <dgm:cxn modelId="{54EA3498-818B-47C7-B06A-E30D8B64848A}" type="presOf" srcId="{0278BBD2-C3CB-4F70-8341-2F75E7417A03}" destId="{AA31850B-37F5-469B-89BB-903B1607A722}" srcOrd="0" destOrd="0" presId="urn:microsoft.com/office/officeart/2018/5/layout/IconLeafLabelList"/>
    <dgm:cxn modelId="{F21756B4-71E7-484E-B468-DDBFCC3D5D3B}" srcId="{BAF85238-5BA9-4BE5-BA60-EBA2432B3EDA}" destId="{4CE5E470-A222-4F52-878B-0E9A12E4D644}" srcOrd="2" destOrd="0" parTransId="{F85023C7-B91B-4E24-A7CD-EFB03C1A3994}" sibTransId="{9C54EF85-A50F-4E87-9DB1-90EEB0567940}"/>
    <dgm:cxn modelId="{9AC1B1C4-F97D-47A4-AD7C-FE26CD2C3EF4}" srcId="{BAF85238-5BA9-4BE5-BA60-EBA2432B3EDA}" destId="{0278BBD2-C3CB-4F70-8341-2F75E7417A03}" srcOrd="1" destOrd="0" parTransId="{245155BE-C034-4249-A974-B47B2EBAE650}" sibTransId="{66EC9B8D-128F-4476-AADE-EDC65B6D36E7}"/>
    <dgm:cxn modelId="{70E3D3D8-C155-4B8F-9E6F-CB9B03DBA1EE}" srcId="{BAF85238-5BA9-4BE5-BA60-EBA2432B3EDA}" destId="{0510977E-FB14-4686-AA2B-9F99E76A6BD1}" srcOrd="0" destOrd="0" parTransId="{6FB43B2E-286C-4D03-ABB3-0053CEDE63D0}" sibTransId="{8DFAEE05-A9E2-4305-BE11-B949142B12F2}"/>
    <dgm:cxn modelId="{4CF74691-E47F-4E09-B15F-32470DD2DE63}" type="presParOf" srcId="{7D9C163C-D369-4255-88D4-B907CE97D280}" destId="{69647177-E7A5-4A37-A622-1A7F4079A181}" srcOrd="0" destOrd="0" presId="urn:microsoft.com/office/officeart/2018/5/layout/IconLeafLabelList"/>
    <dgm:cxn modelId="{A914E1A6-2E0C-4798-AFE0-E56721F5FE31}" type="presParOf" srcId="{69647177-E7A5-4A37-A622-1A7F4079A181}" destId="{07F09B35-5F79-4F61-9254-794BFC05C73C}" srcOrd="0" destOrd="0" presId="urn:microsoft.com/office/officeart/2018/5/layout/IconLeafLabelList"/>
    <dgm:cxn modelId="{6918F2EF-74A9-4B44-8537-46E12954980F}" type="presParOf" srcId="{69647177-E7A5-4A37-A622-1A7F4079A181}" destId="{411FD02C-0FEB-4D1D-BAFE-AF0774C5B5D2}" srcOrd="1" destOrd="0" presId="urn:microsoft.com/office/officeart/2018/5/layout/IconLeafLabelList"/>
    <dgm:cxn modelId="{7F288B01-1531-4195-A783-FA74028173AE}" type="presParOf" srcId="{69647177-E7A5-4A37-A622-1A7F4079A181}" destId="{7B37834B-B63A-4CFB-A115-80D398396AD2}" srcOrd="2" destOrd="0" presId="urn:microsoft.com/office/officeart/2018/5/layout/IconLeafLabelList"/>
    <dgm:cxn modelId="{86CC2454-66DB-4A50-857A-DC312DD3B2E6}" type="presParOf" srcId="{69647177-E7A5-4A37-A622-1A7F4079A181}" destId="{87C16603-190B-4826-8610-2F6E62B47D10}" srcOrd="3" destOrd="0" presId="urn:microsoft.com/office/officeart/2018/5/layout/IconLeafLabelList"/>
    <dgm:cxn modelId="{6991E939-730C-4788-B510-6989DDA2C15D}" type="presParOf" srcId="{7D9C163C-D369-4255-88D4-B907CE97D280}" destId="{A50324E5-E5BC-47F3-BE20-33078915C565}" srcOrd="1" destOrd="0" presId="urn:microsoft.com/office/officeart/2018/5/layout/IconLeafLabelList"/>
    <dgm:cxn modelId="{85952D10-3504-4697-AF6E-D88487E8850C}" type="presParOf" srcId="{7D9C163C-D369-4255-88D4-B907CE97D280}" destId="{C613D203-9161-41D6-B1DB-25CAE27688B8}" srcOrd="2" destOrd="0" presId="urn:microsoft.com/office/officeart/2018/5/layout/IconLeafLabelList"/>
    <dgm:cxn modelId="{4E68AB77-2746-4DC5-9F23-F8DE211D5066}" type="presParOf" srcId="{C613D203-9161-41D6-B1DB-25CAE27688B8}" destId="{BD4D4776-DB72-4DEA-A373-F894E7DC128E}" srcOrd="0" destOrd="0" presId="urn:microsoft.com/office/officeart/2018/5/layout/IconLeafLabelList"/>
    <dgm:cxn modelId="{540F4ADD-52C1-4C36-8AFC-6EDF5A9AAF2A}" type="presParOf" srcId="{C613D203-9161-41D6-B1DB-25CAE27688B8}" destId="{698008A2-6010-4B53-BBBD-0055CEB4CC58}" srcOrd="1" destOrd="0" presId="urn:microsoft.com/office/officeart/2018/5/layout/IconLeafLabelList"/>
    <dgm:cxn modelId="{023629D2-1836-4E62-AD8E-CB8F90060746}" type="presParOf" srcId="{C613D203-9161-41D6-B1DB-25CAE27688B8}" destId="{1F212E4E-024B-4CCA-9814-500C7DCB96EB}" srcOrd="2" destOrd="0" presId="urn:microsoft.com/office/officeart/2018/5/layout/IconLeafLabelList"/>
    <dgm:cxn modelId="{6E645787-8BCE-49FE-A792-0E09F7C63EF6}" type="presParOf" srcId="{C613D203-9161-41D6-B1DB-25CAE27688B8}" destId="{AA31850B-37F5-469B-89BB-903B1607A722}" srcOrd="3" destOrd="0" presId="urn:microsoft.com/office/officeart/2018/5/layout/IconLeafLabelList"/>
    <dgm:cxn modelId="{709D42A5-63F1-4456-B077-7AC942773108}" type="presParOf" srcId="{7D9C163C-D369-4255-88D4-B907CE97D280}" destId="{180C7B7F-6741-4AEE-B1A2-DA9B5A2C106F}" srcOrd="3" destOrd="0" presId="urn:microsoft.com/office/officeart/2018/5/layout/IconLeafLabelList"/>
    <dgm:cxn modelId="{8184EFC1-A3EF-4B30-97F7-3A521E7844FC}" type="presParOf" srcId="{7D9C163C-D369-4255-88D4-B907CE97D280}" destId="{881B5DE3-6C31-47BA-A385-7C98074CE620}" srcOrd="4" destOrd="0" presId="urn:microsoft.com/office/officeart/2018/5/layout/IconLeafLabelList"/>
    <dgm:cxn modelId="{8217145B-59BA-40D5-8CB7-A83C25A3AEEB}" type="presParOf" srcId="{881B5DE3-6C31-47BA-A385-7C98074CE620}" destId="{C239DF6F-38A8-4D7A-A573-972C84CDA98D}" srcOrd="0" destOrd="0" presId="urn:microsoft.com/office/officeart/2018/5/layout/IconLeafLabelList"/>
    <dgm:cxn modelId="{D7C1324B-1E1A-4089-B31C-E39D1C3BC2D4}" type="presParOf" srcId="{881B5DE3-6C31-47BA-A385-7C98074CE620}" destId="{D2107A35-5ACC-43AF-A3B3-68A0692827B4}" srcOrd="1" destOrd="0" presId="urn:microsoft.com/office/officeart/2018/5/layout/IconLeafLabelList"/>
    <dgm:cxn modelId="{43E0DE34-6952-45D0-9BDE-7C9A11A86522}" type="presParOf" srcId="{881B5DE3-6C31-47BA-A385-7C98074CE620}" destId="{F3D3A6BE-602A-499E-921F-D2284EFB2564}" srcOrd="2" destOrd="0" presId="urn:microsoft.com/office/officeart/2018/5/layout/IconLeafLabelList"/>
    <dgm:cxn modelId="{4B7C4402-BE64-49A8-8437-FF011E200C38}" type="presParOf" srcId="{881B5DE3-6C31-47BA-A385-7C98074CE620}" destId="{3F1EFD82-BFB7-4625-B474-3F0F9661ADE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D845AF-897B-4C59-B096-F32E8543F322}" type="doc">
      <dgm:prSet loTypeId="urn:microsoft.com/office/officeart/2016/7/layout/VerticalSolid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5D2444-50C9-47AE-BD62-79D422F1B7FA}">
      <dgm:prSet/>
      <dgm:spPr/>
      <dgm:t>
        <a:bodyPr/>
        <a:lstStyle/>
        <a:p>
          <a:r>
            <a:rPr lang="en-US" dirty="0"/>
            <a:t>Explore</a:t>
          </a:r>
        </a:p>
      </dgm:t>
    </dgm:pt>
    <dgm:pt modelId="{EFEAC4E7-E0AD-41C2-B1E6-5DEE8351C3B3}" type="parTrans" cxnId="{FEE058FD-3108-4671-9AB1-57D0A15A92EF}">
      <dgm:prSet/>
      <dgm:spPr/>
      <dgm:t>
        <a:bodyPr/>
        <a:lstStyle/>
        <a:p>
          <a:endParaRPr lang="en-US"/>
        </a:p>
      </dgm:t>
    </dgm:pt>
    <dgm:pt modelId="{69E37FB5-6121-4655-B2E6-DD474E1D9FCA}" type="sibTrans" cxnId="{FEE058FD-3108-4671-9AB1-57D0A15A92EF}">
      <dgm:prSet/>
      <dgm:spPr/>
      <dgm:t>
        <a:bodyPr/>
        <a:lstStyle/>
        <a:p>
          <a:endParaRPr lang="en-US"/>
        </a:p>
      </dgm:t>
    </dgm:pt>
    <dgm:pt modelId="{11677FA6-5AD5-41E9-8CC5-0F57223B2D1E}">
      <dgm:prSet/>
      <dgm:spPr/>
      <dgm:t>
        <a:bodyPr/>
        <a:lstStyle/>
        <a:p>
          <a:r>
            <a:rPr lang="en-US" dirty="0"/>
            <a:t>Use visuals to </a:t>
          </a:r>
          <a:r>
            <a:rPr lang="en-US" b="1" dirty="0"/>
            <a:t>understand</a:t>
          </a:r>
          <a:r>
            <a:rPr lang="en-US" dirty="0"/>
            <a:t> data</a:t>
          </a:r>
        </a:p>
      </dgm:t>
    </dgm:pt>
    <dgm:pt modelId="{6C4F9690-EF40-494F-BD23-5C6B684F6465}" type="parTrans" cxnId="{661683AF-5498-4158-8AD5-899071608FE9}">
      <dgm:prSet/>
      <dgm:spPr/>
      <dgm:t>
        <a:bodyPr/>
        <a:lstStyle/>
        <a:p>
          <a:endParaRPr lang="en-US"/>
        </a:p>
      </dgm:t>
    </dgm:pt>
    <dgm:pt modelId="{FA1D3F4E-2E28-4C46-960F-B9C234B9EB92}" type="sibTrans" cxnId="{661683AF-5498-4158-8AD5-899071608FE9}">
      <dgm:prSet/>
      <dgm:spPr/>
      <dgm:t>
        <a:bodyPr/>
        <a:lstStyle/>
        <a:p>
          <a:endParaRPr lang="en-US"/>
        </a:p>
      </dgm:t>
    </dgm:pt>
    <dgm:pt modelId="{5D34C688-DB6F-4AC8-8616-60F675E1C111}">
      <dgm:prSet/>
      <dgm:spPr/>
      <dgm:t>
        <a:bodyPr/>
        <a:lstStyle/>
        <a:p>
          <a:r>
            <a:rPr lang="en-US"/>
            <a:t>Interpret</a:t>
          </a:r>
        </a:p>
      </dgm:t>
    </dgm:pt>
    <dgm:pt modelId="{51DF0366-ADCA-4DE1-A6F1-27AD6AEFF908}" type="parTrans" cxnId="{00B87AD9-EE41-4B36-BCD6-708B65E8E34E}">
      <dgm:prSet/>
      <dgm:spPr/>
      <dgm:t>
        <a:bodyPr/>
        <a:lstStyle/>
        <a:p>
          <a:endParaRPr lang="en-US"/>
        </a:p>
      </dgm:t>
    </dgm:pt>
    <dgm:pt modelId="{499D8F08-1790-49A3-BEAA-472A16952002}" type="sibTrans" cxnId="{00B87AD9-EE41-4B36-BCD6-708B65E8E34E}">
      <dgm:prSet/>
      <dgm:spPr/>
      <dgm:t>
        <a:bodyPr/>
        <a:lstStyle/>
        <a:p>
          <a:endParaRPr lang="en-US"/>
        </a:p>
      </dgm:t>
    </dgm:pt>
    <dgm:pt modelId="{4F66794D-9FC0-452C-9158-2D348DF04A3D}">
      <dgm:prSet/>
      <dgm:spPr/>
      <dgm:t>
        <a:bodyPr/>
        <a:lstStyle/>
        <a:p>
          <a:r>
            <a:rPr lang="en-US" dirty="0"/>
            <a:t>Use visuals to </a:t>
          </a:r>
          <a:r>
            <a:rPr lang="en-US" b="1" dirty="0"/>
            <a:t>explain</a:t>
          </a:r>
          <a:r>
            <a:rPr lang="en-US" dirty="0"/>
            <a:t> data</a:t>
          </a:r>
        </a:p>
      </dgm:t>
    </dgm:pt>
    <dgm:pt modelId="{A645343D-E51B-48F5-9908-2C19244A9C55}" type="parTrans" cxnId="{32354A89-1AE1-4848-9CE3-094AB784D39E}">
      <dgm:prSet/>
      <dgm:spPr/>
      <dgm:t>
        <a:bodyPr/>
        <a:lstStyle/>
        <a:p>
          <a:endParaRPr lang="en-US"/>
        </a:p>
      </dgm:t>
    </dgm:pt>
    <dgm:pt modelId="{AC473A88-8D0D-4695-A1AC-FA13C49A78F8}" type="sibTrans" cxnId="{32354A89-1AE1-4848-9CE3-094AB784D39E}">
      <dgm:prSet/>
      <dgm:spPr/>
      <dgm:t>
        <a:bodyPr/>
        <a:lstStyle/>
        <a:p>
          <a:endParaRPr lang="en-US"/>
        </a:p>
      </dgm:t>
    </dgm:pt>
    <dgm:pt modelId="{8867F844-E707-4B0A-A9D6-61284D7E7D46}">
      <dgm:prSet/>
      <dgm:spPr/>
      <dgm:t>
        <a:bodyPr/>
        <a:lstStyle/>
        <a:p>
          <a:r>
            <a:rPr lang="en-US" dirty="0"/>
            <a:t>Report</a:t>
          </a:r>
        </a:p>
      </dgm:t>
    </dgm:pt>
    <dgm:pt modelId="{87F59E3D-5E91-4205-A3EE-BB0EC57D85F8}" type="parTrans" cxnId="{7E1C22F2-E014-4C39-8809-267733AD321D}">
      <dgm:prSet/>
      <dgm:spPr/>
      <dgm:t>
        <a:bodyPr/>
        <a:lstStyle/>
        <a:p>
          <a:endParaRPr lang="en-US"/>
        </a:p>
      </dgm:t>
    </dgm:pt>
    <dgm:pt modelId="{DB231829-5B9D-4AFE-A93D-989535D5C30A}" type="sibTrans" cxnId="{7E1C22F2-E014-4C39-8809-267733AD321D}">
      <dgm:prSet/>
      <dgm:spPr/>
      <dgm:t>
        <a:bodyPr/>
        <a:lstStyle/>
        <a:p>
          <a:endParaRPr lang="en-US"/>
        </a:p>
      </dgm:t>
    </dgm:pt>
    <dgm:pt modelId="{20A96661-B1F4-4FAE-B21D-88D5A866F135}">
      <dgm:prSet/>
      <dgm:spPr/>
      <dgm:t>
        <a:bodyPr/>
        <a:lstStyle/>
        <a:p>
          <a:r>
            <a:rPr lang="en-US" dirty="0"/>
            <a:t>Use visuals to </a:t>
          </a:r>
          <a:r>
            <a:rPr lang="en-US" b="1" dirty="0"/>
            <a:t>summarize</a:t>
          </a:r>
          <a:r>
            <a:rPr lang="en-US" dirty="0"/>
            <a:t> data</a:t>
          </a:r>
        </a:p>
      </dgm:t>
    </dgm:pt>
    <dgm:pt modelId="{66FA1D1C-E2FE-4FBF-892E-60B4A446D1BB}" type="parTrans" cxnId="{34FACDFE-24E0-4626-B973-56E0F0DCED9E}">
      <dgm:prSet/>
      <dgm:spPr/>
      <dgm:t>
        <a:bodyPr/>
        <a:lstStyle/>
        <a:p>
          <a:endParaRPr lang="en-US"/>
        </a:p>
      </dgm:t>
    </dgm:pt>
    <dgm:pt modelId="{9AB29662-1865-482F-B942-F1674870446C}" type="sibTrans" cxnId="{34FACDFE-24E0-4626-B973-56E0F0DCED9E}">
      <dgm:prSet/>
      <dgm:spPr/>
      <dgm:t>
        <a:bodyPr/>
        <a:lstStyle/>
        <a:p>
          <a:endParaRPr lang="en-US"/>
        </a:p>
      </dgm:t>
    </dgm:pt>
    <dgm:pt modelId="{742CF3BB-0DA7-C347-B369-0D9689CC2D1E}" type="pres">
      <dgm:prSet presAssocID="{5ED845AF-897B-4C59-B096-F32E8543F322}" presName="Name0" presStyleCnt="0">
        <dgm:presLayoutVars>
          <dgm:dir/>
          <dgm:animLvl val="lvl"/>
          <dgm:resizeHandles val="exact"/>
        </dgm:presLayoutVars>
      </dgm:prSet>
      <dgm:spPr/>
    </dgm:pt>
    <dgm:pt modelId="{B9574ED4-38DA-BF42-A8F9-CC1674490042}" type="pres">
      <dgm:prSet presAssocID="{D75D2444-50C9-47AE-BD62-79D422F1B7FA}" presName="linNode" presStyleCnt="0"/>
      <dgm:spPr/>
    </dgm:pt>
    <dgm:pt modelId="{EAFC8CA8-6D70-4042-BAFA-453AEF522012}" type="pres">
      <dgm:prSet presAssocID="{D75D2444-50C9-47AE-BD62-79D422F1B7FA}" presName="parentText" presStyleLbl="alignNode1" presStyleIdx="0" presStyleCnt="3">
        <dgm:presLayoutVars>
          <dgm:chMax val="1"/>
          <dgm:bulletEnabled/>
        </dgm:presLayoutVars>
      </dgm:prSet>
      <dgm:spPr/>
    </dgm:pt>
    <dgm:pt modelId="{D076F79F-D156-6B48-9D22-E59C46794DA5}" type="pres">
      <dgm:prSet presAssocID="{D75D2444-50C9-47AE-BD62-79D422F1B7FA}" presName="descendantText" presStyleLbl="alignAccFollowNode1" presStyleIdx="0" presStyleCnt="3">
        <dgm:presLayoutVars>
          <dgm:bulletEnabled/>
        </dgm:presLayoutVars>
      </dgm:prSet>
      <dgm:spPr/>
    </dgm:pt>
    <dgm:pt modelId="{0506D8C2-156F-5B47-8D1E-28BF2F18181E}" type="pres">
      <dgm:prSet presAssocID="{69E37FB5-6121-4655-B2E6-DD474E1D9FCA}" presName="sp" presStyleCnt="0"/>
      <dgm:spPr/>
    </dgm:pt>
    <dgm:pt modelId="{924BD440-6778-7B47-9632-69EBC95A2E1E}" type="pres">
      <dgm:prSet presAssocID="{5D34C688-DB6F-4AC8-8616-60F675E1C111}" presName="linNode" presStyleCnt="0"/>
      <dgm:spPr/>
    </dgm:pt>
    <dgm:pt modelId="{C7B97356-8694-DA4A-BF44-CE2B0FB66D0C}" type="pres">
      <dgm:prSet presAssocID="{5D34C688-DB6F-4AC8-8616-60F675E1C111}" presName="parentText" presStyleLbl="alignNode1" presStyleIdx="1" presStyleCnt="3">
        <dgm:presLayoutVars>
          <dgm:chMax val="1"/>
          <dgm:bulletEnabled/>
        </dgm:presLayoutVars>
      </dgm:prSet>
      <dgm:spPr/>
    </dgm:pt>
    <dgm:pt modelId="{4AF2B416-9A27-1E47-9365-609A34CEFD4F}" type="pres">
      <dgm:prSet presAssocID="{5D34C688-DB6F-4AC8-8616-60F675E1C111}" presName="descendantText" presStyleLbl="alignAccFollowNode1" presStyleIdx="1" presStyleCnt="3">
        <dgm:presLayoutVars>
          <dgm:bulletEnabled/>
        </dgm:presLayoutVars>
      </dgm:prSet>
      <dgm:spPr/>
    </dgm:pt>
    <dgm:pt modelId="{98446895-D694-4D4F-94D2-5F2E3EFC3F04}" type="pres">
      <dgm:prSet presAssocID="{499D8F08-1790-49A3-BEAA-472A16952002}" presName="sp" presStyleCnt="0"/>
      <dgm:spPr/>
    </dgm:pt>
    <dgm:pt modelId="{16365CA6-FA9F-CF44-97DB-8F2636CED023}" type="pres">
      <dgm:prSet presAssocID="{8867F844-E707-4B0A-A9D6-61284D7E7D46}" presName="linNode" presStyleCnt="0"/>
      <dgm:spPr/>
    </dgm:pt>
    <dgm:pt modelId="{51357BF1-14E2-8A4B-AD13-EF8ECA7BD932}" type="pres">
      <dgm:prSet presAssocID="{8867F844-E707-4B0A-A9D6-61284D7E7D46}" presName="parentText" presStyleLbl="alignNode1" presStyleIdx="2" presStyleCnt="3">
        <dgm:presLayoutVars>
          <dgm:chMax val="1"/>
          <dgm:bulletEnabled/>
        </dgm:presLayoutVars>
      </dgm:prSet>
      <dgm:spPr/>
    </dgm:pt>
    <dgm:pt modelId="{DAC85E6C-E1A6-2B4A-98D1-549905DF3C1A}" type="pres">
      <dgm:prSet presAssocID="{8867F844-E707-4B0A-A9D6-61284D7E7D46}" presName="descendantText" presStyleLbl="alignAccFollowNode1" presStyleIdx="2" presStyleCnt="3">
        <dgm:presLayoutVars>
          <dgm:bulletEnabled/>
        </dgm:presLayoutVars>
      </dgm:prSet>
      <dgm:spPr/>
    </dgm:pt>
  </dgm:ptLst>
  <dgm:cxnLst>
    <dgm:cxn modelId="{FE6DE514-11D4-3A4B-B1C7-3EC91260DA7A}" type="presOf" srcId="{20A96661-B1F4-4FAE-B21D-88D5A866F135}" destId="{DAC85E6C-E1A6-2B4A-98D1-549905DF3C1A}" srcOrd="0" destOrd="0" presId="urn:microsoft.com/office/officeart/2016/7/layout/VerticalSolidActionList"/>
    <dgm:cxn modelId="{012F9D47-DCC5-8642-891D-32CDF2FE1A9A}" type="presOf" srcId="{4F66794D-9FC0-452C-9158-2D348DF04A3D}" destId="{4AF2B416-9A27-1E47-9365-609A34CEFD4F}" srcOrd="0" destOrd="0" presId="urn:microsoft.com/office/officeart/2016/7/layout/VerticalSolidActionList"/>
    <dgm:cxn modelId="{3F197A6D-0CDE-EA4C-9BC3-01CDC5263E0C}" type="presOf" srcId="{D75D2444-50C9-47AE-BD62-79D422F1B7FA}" destId="{EAFC8CA8-6D70-4042-BAFA-453AEF522012}" srcOrd="0" destOrd="0" presId="urn:microsoft.com/office/officeart/2016/7/layout/VerticalSolidActionList"/>
    <dgm:cxn modelId="{32354A89-1AE1-4848-9CE3-094AB784D39E}" srcId="{5D34C688-DB6F-4AC8-8616-60F675E1C111}" destId="{4F66794D-9FC0-452C-9158-2D348DF04A3D}" srcOrd="0" destOrd="0" parTransId="{A645343D-E51B-48F5-9908-2C19244A9C55}" sibTransId="{AC473A88-8D0D-4695-A1AC-FA13C49A78F8}"/>
    <dgm:cxn modelId="{C7DD92A4-15EB-6A42-81C9-2EB26B6F88B8}" type="presOf" srcId="{11677FA6-5AD5-41E9-8CC5-0F57223B2D1E}" destId="{D076F79F-D156-6B48-9D22-E59C46794DA5}" srcOrd="0" destOrd="0" presId="urn:microsoft.com/office/officeart/2016/7/layout/VerticalSolidActionList"/>
    <dgm:cxn modelId="{26DB56AE-3BB6-3845-87F9-4B0A5733320B}" type="presOf" srcId="{8867F844-E707-4B0A-A9D6-61284D7E7D46}" destId="{51357BF1-14E2-8A4B-AD13-EF8ECA7BD932}" srcOrd="0" destOrd="0" presId="urn:microsoft.com/office/officeart/2016/7/layout/VerticalSolidActionList"/>
    <dgm:cxn modelId="{661683AF-5498-4158-8AD5-899071608FE9}" srcId="{D75D2444-50C9-47AE-BD62-79D422F1B7FA}" destId="{11677FA6-5AD5-41E9-8CC5-0F57223B2D1E}" srcOrd="0" destOrd="0" parTransId="{6C4F9690-EF40-494F-BD23-5C6B684F6465}" sibTransId="{FA1D3F4E-2E28-4C46-960F-B9C234B9EB92}"/>
    <dgm:cxn modelId="{F81628C6-365E-6440-9C22-8FA31AFC5A7A}" type="presOf" srcId="{5D34C688-DB6F-4AC8-8616-60F675E1C111}" destId="{C7B97356-8694-DA4A-BF44-CE2B0FB66D0C}" srcOrd="0" destOrd="0" presId="urn:microsoft.com/office/officeart/2016/7/layout/VerticalSolidActionList"/>
    <dgm:cxn modelId="{00B87AD9-EE41-4B36-BCD6-708B65E8E34E}" srcId="{5ED845AF-897B-4C59-B096-F32E8543F322}" destId="{5D34C688-DB6F-4AC8-8616-60F675E1C111}" srcOrd="1" destOrd="0" parTransId="{51DF0366-ADCA-4DE1-A6F1-27AD6AEFF908}" sibTransId="{499D8F08-1790-49A3-BEAA-472A16952002}"/>
    <dgm:cxn modelId="{73B8E6ED-C761-784D-82B3-69D3CEA30236}" type="presOf" srcId="{5ED845AF-897B-4C59-B096-F32E8543F322}" destId="{742CF3BB-0DA7-C347-B369-0D9689CC2D1E}" srcOrd="0" destOrd="0" presId="urn:microsoft.com/office/officeart/2016/7/layout/VerticalSolidActionList"/>
    <dgm:cxn modelId="{7E1C22F2-E014-4C39-8809-267733AD321D}" srcId="{5ED845AF-897B-4C59-B096-F32E8543F322}" destId="{8867F844-E707-4B0A-A9D6-61284D7E7D46}" srcOrd="2" destOrd="0" parTransId="{87F59E3D-5E91-4205-A3EE-BB0EC57D85F8}" sibTransId="{DB231829-5B9D-4AFE-A93D-989535D5C30A}"/>
    <dgm:cxn modelId="{FEE058FD-3108-4671-9AB1-57D0A15A92EF}" srcId="{5ED845AF-897B-4C59-B096-F32E8543F322}" destId="{D75D2444-50C9-47AE-BD62-79D422F1B7FA}" srcOrd="0" destOrd="0" parTransId="{EFEAC4E7-E0AD-41C2-B1E6-5DEE8351C3B3}" sibTransId="{69E37FB5-6121-4655-B2E6-DD474E1D9FCA}"/>
    <dgm:cxn modelId="{34FACDFE-24E0-4626-B973-56E0F0DCED9E}" srcId="{8867F844-E707-4B0A-A9D6-61284D7E7D46}" destId="{20A96661-B1F4-4FAE-B21D-88D5A866F135}" srcOrd="0" destOrd="0" parTransId="{66FA1D1C-E2FE-4FBF-892E-60B4A446D1BB}" sibTransId="{9AB29662-1865-482F-B942-F1674870446C}"/>
    <dgm:cxn modelId="{57E7F615-4007-3247-99AC-DFC5489AB618}" type="presParOf" srcId="{742CF3BB-0DA7-C347-B369-0D9689CC2D1E}" destId="{B9574ED4-38DA-BF42-A8F9-CC1674490042}" srcOrd="0" destOrd="0" presId="urn:microsoft.com/office/officeart/2016/7/layout/VerticalSolidActionList"/>
    <dgm:cxn modelId="{F7263FB1-044A-A043-B4B2-38B243CFFF20}" type="presParOf" srcId="{B9574ED4-38DA-BF42-A8F9-CC1674490042}" destId="{EAFC8CA8-6D70-4042-BAFA-453AEF522012}" srcOrd="0" destOrd="0" presId="urn:microsoft.com/office/officeart/2016/7/layout/VerticalSolidActionList"/>
    <dgm:cxn modelId="{6F4F81E5-E1BA-CF49-80D4-A6C4BC4DC53B}" type="presParOf" srcId="{B9574ED4-38DA-BF42-A8F9-CC1674490042}" destId="{D076F79F-D156-6B48-9D22-E59C46794DA5}" srcOrd="1" destOrd="0" presId="urn:microsoft.com/office/officeart/2016/7/layout/VerticalSolidActionList"/>
    <dgm:cxn modelId="{A6EA8FD5-DC83-A24A-8229-A98396613384}" type="presParOf" srcId="{742CF3BB-0DA7-C347-B369-0D9689CC2D1E}" destId="{0506D8C2-156F-5B47-8D1E-28BF2F18181E}" srcOrd="1" destOrd="0" presId="urn:microsoft.com/office/officeart/2016/7/layout/VerticalSolidActionList"/>
    <dgm:cxn modelId="{A2141868-FCAD-1240-B379-BA67C7B483E1}" type="presParOf" srcId="{742CF3BB-0DA7-C347-B369-0D9689CC2D1E}" destId="{924BD440-6778-7B47-9632-69EBC95A2E1E}" srcOrd="2" destOrd="0" presId="urn:microsoft.com/office/officeart/2016/7/layout/VerticalSolidActionList"/>
    <dgm:cxn modelId="{200FA0EE-6B99-2947-BD88-02D97B8ADBB0}" type="presParOf" srcId="{924BD440-6778-7B47-9632-69EBC95A2E1E}" destId="{C7B97356-8694-DA4A-BF44-CE2B0FB66D0C}" srcOrd="0" destOrd="0" presId="urn:microsoft.com/office/officeart/2016/7/layout/VerticalSolidActionList"/>
    <dgm:cxn modelId="{CF075381-3FB7-354C-9208-C299994708FD}" type="presParOf" srcId="{924BD440-6778-7B47-9632-69EBC95A2E1E}" destId="{4AF2B416-9A27-1E47-9365-609A34CEFD4F}" srcOrd="1" destOrd="0" presId="urn:microsoft.com/office/officeart/2016/7/layout/VerticalSolidActionList"/>
    <dgm:cxn modelId="{F0C7BD90-9E7D-654A-A111-ED2CA7DF0BE5}" type="presParOf" srcId="{742CF3BB-0DA7-C347-B369-0D9689CC2D1E}" destId="{98446895-D694-4D4F-94D2-5F2E3EFC3F04}" srcOrd="3" destOrd="0" presId="urn:microsoft.com/office/officeart/2016/7/layout/VerticalSolidActionList"/>
    <dgm:cxn modelId="{3D93568A-279B-0142-8A50-ED8E9DA4BA7D}" type="presParOf" srcId="{742CF3BB-0DA7-C347-B369-0D9689CC2D1E}" destId="{16365CA6-FA9F-CF44-97DB-8F2636CED023}" srcOrd="4" destOrd="0" presId="urn:microsoft.com/office/officeart/2016/7/layout/VerticalSolidActionList"/>
    <dgm:cxn modelId="{53286E20-10C9-B84A-BF07-9E76C25EC543}" type="presParOf" srcId="{16365CA6-FA9F-CF44-97DB-8F2636CED023}" destId="{51357BF1-14E2-8A4B-AD13-EF8ECA7BD932}" srcOrd="0" destOrd="0" presId="urn:microsoft.com/office/officeart/2016/7/layout/VerticalSolidActionList"/>
    <dgm:cxn modelId="{425FB8DD-777F-EC44-85CA-4885D1874743}" type="presParOf" srcId="{16365CA6-FA9F-CF44-97DB-8F2636CED023}" destId="{DAC85E6C-E1A6-2B4A-98D1-549905DF3C1A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04C298B-7C04-4DDE-A755-0EA3C7DEA60B}" type="doc">
      <dgm:prSet loTypeId="urn:microsoft.com/office/officeart/2018/2/layout/IconVerticalSolidList" loCatId="icon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587156D-BB47-4E62-9D07-953F73E8AE0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Work on your workflow</a:t>
          </a:r>
        </a:p>
      </dgm:t>
    </dgm:pt>
    <dgm:pt modelId="{8B37A771-F869-45DD-933A-B13C0852A689}" type="parTrans" cxnId="{44453F6A-AD23-42BA-8B48-B39F8F79838C}">
      <dgm:prSet/>
      <dgm:spPr/>
      <dgm:t>
        <a:bodyPr/>
        <a:lstStyle/>
        <a:p>
          <a:endParaRPr lang="en-US"/>
        </a:p>
      </dgm:t>
    </dgm:pt>
    <dgm:pt modelId="{1E1A6450-37FA-4AB4-8A79-4BB960F2A1BB}" type="sibTrans" cxnId="{44453F6A-AD23-42BA-8B48-B39F8F79838C}">
      <dgm:prSet/>
      <dgm:spPr/>
      <dgm:t>
        <a:bodyPr/>
        <a:lstStyle/>
        <a:p>
          <a:endParaRPr lang="en-US"/>
        </a:p>
      </dgm:t>
    </dgm:pt>
    <dgm:pt modelId="{AB102F9E-E0B7-4ABF-9F1B-82A9C36D460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Explore new ways to explore</a:t>
          </a:r>
        </a:p>
      </dgm:t>
    </dgm:pt>
    <dgm:pt modelId="{3E25B5C0-6592-4E5A-ABCB-D77BF5D70BDE}" type="parTrans" cxnId="{9E1A4E6E-FD96-496B-89EB-DF1154B284C2}">
      <dgm:prSet/>
      <dgm:spPr/>
      <dgm:t>
        <a:bodyPr/>
        <a:lstStyle/>
        <a:p>
          <a:endParaRPr lang="en-US"/>
        </a:p>
      </dgm:t>
    </dgm:pt>
    <dgm:pt modelId="{7B346342-33E4-4063-8B64-9369592BD784}" type="sibTrans" cxnId="{9E1A4E6E-FD96-496B-89EB-DF1154B284C2}">
      <dgm:prSet/>
      <dgm:spPr/>
      <dgm:t>
        <a:bodyPr/>
        <a:lstStyle/>
        <a:p>
          <a:endParaRPr lang="en-US"/>
        </a:p>
      </dgm:t>
    </dgm:pt>
    <dgm:pt modelId="{7F42A780-B84C-48BD-87E4-4E8AE0616E6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Communicate with your End User</a:t>
          </a:r>
        </a:p>
      </dgm:t>
    </dgm:pt>
    <dgm:pt modelId="{DA272465-07C5-4B5B-B443-1395310C4585}" type="parTrans" cxnId="{1E1E33ED-E138-4F8F-B845-EF9739CAF981}">
      <dgm:prSet/>
      <dgm:spPr/>
      <dgm:t>
        <a:bodyPr/>
        <a:lstStyle/>
        <a:p>
          <a:endParaRPr lang="en-US"/>
        </a:p>
      </dgm:t>
    </dgm:pt>
    <dgm:pt modelId="{13D259F9-F2F6-4684-8F16-A63DF6296E5C}" type="sibTrans" cxnId="{1E1E33ED-E138-4F8F-B845-EF9739CAF981}">
      <dgm:prSet/>
      <dgm:spPr/>
      <dgm:t>
        <a:bodyPr/>
        <a:lstStyle/>
        <a:p>
          <a:endParaRPr lang="en-US"/>
        </a:p>
      </dgm:t>
    </dgm:pt>
    <dgm:pt modelId="{9AC83153-ACD9-4401-A7DF-BA08527E2E75}" type="pres">
      <dgm:prSet presAssocID="{C04C298B-7C04-4DDE-A755-0EA3C7DEA60B}" presName="root" presStyleCnt="0">
        <dgm:presLayoutVars>
          <dgm:dir/>
          <dgm:resizeHandles val="exact"/>
        </dgm:presLayoutVars>
      </dgm:prSet>
      <dgm:spPr/>
    </dgm:pt>
    <dgm:pt modelId="{DA789B98-78FB-4318-A975-3B856946356F}" type="pres">
      <dgm:prSet presAssocID="{1587156D-BB47-4E62-9D07-953F73E8AE0F}" presName="compNode" presStyleCnt="0"/>
      <dgm:spPr/>
    </dgm:pt>
    <dgm:pt modelId="{7313FC62-049B-447E-A0F5-A9E26D33D338}" type="pres">
      <dgm:prSet presAssocID="{1587156D-BB47-4E62-9D07-953F73E8AE0F}" presName="bgRect" presStyleLbl="bgShp" presStyleIdx="0" presStyleCnt="3"/>
      <dgm:spPr/>
    </dgm:pt>
    <dgm:pt modelId="{5B85BDF4-3B54-4BFC-AD5B-78D63EFB086D}" type="pres">
      <dgm:prSet presAssocID="{1587156D-BB47-4E62-9D07-953F73E8AE0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 with solid fill"/>
        </a:ext>
      </dgm:extLst>
    </dgm:pt>
    <dgm:pt modelId="{82C993DB-580B-41DB-85CE-399DFAA491CD}" type="pres">
      <dgm:prSet presAssocID="{1587156D-BB47-4E62-9D07-953F73E8AE0F}" presName="spaceRect" presStyleCnt="0"/>
      <dgm:spPr/>
    </dgm:pt>
    <dgm:pt modelId="{0EBBC58B-98A8-49A0-B72B-B4A611E5BEEC}" type="pres">
      <dgm:prSet presAssocID="{1587156D-BB47-4E62-9D07-953F73E8AE0F}" presName="parTx" presStyleLbl="revTx" presStyleIdx="0" presStyleCnt="3">
        <dgm:presLayoutVars>
          <dgm:chMax val="0"/>
          <dgm:chPref val="0"/>
        </dgm:presLayoutVars>
      </dgm:prSet>
      <dgm:spPr/>
    </dgm:pt>
    <dgm:pt modelId="{E084BB9A-DE48-49E5-B747-46E9F7E00843}" type="pres">
      <dgm:prSet presAssocID="{1E1A6450-37FA-4AB4-8A79-4BB960F2A1BB}" presName="sibTrans" presStyleCnt="0"/>
      <dgm:spPr/>
    </dgm:pt>
    <dgm:pt modelId="{067B664C-B32F-40B2-BB55-DCC6C0B92F55}" type="pres">
      <dgm:prSet presAssocID="{AB102F9E-E0B7-4ABF-9F1B-82A9C36D4600}" presName="compNode" presStyleCnt="0"/>
      <dgm:spPr/>
    </dgm:pt>
    <dgm:pt modelId="{06D8EE71-C2CA-453F-BD67-A7D6B2C8E1A8}" type="pres">
      <dgm:prSet presAssocID="{AB102F9E-E0B7-4ABF-9F1B-82A9C36D4600}" presName="bgRect" presStyleLbl="bgShp" presStyleIdx="1" presStyleCnt="3"/>
      <dgm:spPr/>
    </dgm:pt>
    <dgm:pt modelId="{B7DA7BEF-618F-4D13-BA8A-12FD127A5980}" type="pres">
      <dgm:prSet presAssocID="{AB102F9E-E0B7-4ABF-9F1B-82A9C36D460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 with solid fill"/>
        </a:ext>
      </dgm:extLst>
    </dgm:pt>
    <dgm:pt modelId="{790184C9-DD23-474C-A07C-A096D8519371}" type="pres">
      <dgm:prSet presAssocID="{AB102F9E-E0B7-4ABF-9F1B-82A9C36D4600}" presName="spaceRect" presStyleCnt="0"/>
      <dgm:spPr/>
    </dgm:pt>
    <dgm:pt modelId="{AB71504D-E003-44E2-94BA-72FB9EC782BE}" type="pres">
      <dgm:prSet presAssocID="{AB102F9E-E0B7-4ABF-9F1B-82A9C36D4600}" presName="parTx" presStyleLbl="revTx" presStyleIdx="1" presStyleCnt="3">
        <dgm:presLayoutVars>
          <dgm:chMax val="0"/>
          <dgm:chPref val="0"/>
        </dgm:presLayoutVars>
      </dgm:prSet>
      <dgm:spPr/>
    </dgm:pt>
    <dgm:pt modelId="{3137E8CC-B1D2-496E-9DE6-164FF7E23735}" type="pres">
      <dgm:prSet presAssocID="{7B346342-33E4-4063-8B64-9369592BD784}" presName="sibTrans" presStyleCnt="0"/>
      <dgm:spPr/>
    </dgm:pt>
    <dgm:pt modelId="{A3A69D55-F957-4F05-9A8F-40B98BAC35BD}" type="pres">
      <dgm:prSet presAssocID="{7F42A780-B84C-48BD-87E4-4E8AE0616E63}" presName="compNode" presStyleCnt="0"/>
      <dgm:spPr/>
    </dgm:pt>
    <dgm:pt modelId="{273CE0B0-DCFD-4CA8-A4B2-0C8C34887F6B}" type="pres">
      <dgm:prSet presAssocID="{7F42A780-B84C-48BD-87E4-4E8AE0616E63}" presName="bgRect" presStyleLbl="bgShp" presStyleIdx="2" presStyleCnt="3"/>
      <dgm:spPr/>
    </dgm:pt>
    <dgm:pt modelId="{EC9649C5-DB1C-4C4D-8498-F871517088CC}" type="pres">
      <dgm:prSet presAssocID="{7F42A780-B84C-48BD-87E4-4E8AE0616E6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 with solid fill"/>
        </a:ext>
      </dgm:extLst>
    </dgm:pt>
    <dgm:pt modelId="{F6EBC5A4-1049-4E5E-A79F-EC74DC15B39D}" type="pres">
      <dgm:prSet presAssocID="{7F42A780-B84C-48BD-87E4-4E8AE0616E63}" presName="spaceRect" presStyleCnt="0"/>
      <dgm:spPr/>
    </dgm:pt>
    <dgm:pt modelId="{613669F8-39E1-4038-A202-A7DD4B2CBEC1}" type="pres">
      <dgm:prSet presAssocID="{7F42A780-B84C-48BD-87E4-4E8AE0616E6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1A80D00-B1AD-4E31-A5F0-857795097A18}" type="presOf" srcId="{7F42A780-B84C-48BD-87E4-4E8AE0616E63}" destId="{613669F8-39E1-4038-A202-A7DD4B2CBEC1}" srcOrd="0" destOrd="0" presId="urn:microsoft.com/office/officeart/2018/2/layout/IconVerticalSolidList"/>
    <dgm:cxn modelId="{E7257C0B-8F5F-460A-B7B5-7B8BB31EF4F5}" type="presOf" srcId="{C04C298B-7C04-4DDE-A755-0EA3C7DEA60B}" destId="{9AC83153-ACD9-4401-A7DF-BA08527E2E75}" srcOrd="0" destOrd="0" presId="urn:microsoft.com/office/officeart/2018/2/layout/IconVerticalSolidList"/>
    <dgm:cxn modelId="{638E323B-3835-4BAD-AEA9-A43BC4A7207A}" type="presOf" srcId="{AB102F9E-E0B7-4ABF-9F1B-82A9C36D4600}" destId="{AB71504D-E003-44E2-94BA-72FB9EC782BE}" srcOrd="0" destOrd="0" presId="urn:microsoft.com/office/officeart/2018/2/layout/IconVerticalSolidList"/>
    <dgm:cxn modelId="{44453F6A-AD23-42BA-8B48-B39F8F79838C}" srcId="{C04C298B-7C04-4DDE-A755-0EA3C7DEA60B}" destId="{1587156D-BB47-4E62-9D07-953F73E8AE0F}" srcOrd="0" destOrd="0" parTransId="{8B37A771-F869-45DD-933A-B13C0852A689}" sibTransId="{1E1A6450-37FA-4AB4-8A79-4BB960F2A1BB}"/>
    <dgm:cxn modelId="{9E1A4E6E-FD96-496B-89EB-DF1154B284C2}" srcId="{C04C298B-7C04-4DDE-A755-0EA3C7DEA60B}" destId="{AB102F9E-E0B7-4ABF-9F1B-82A9C36D4600}" srcOrd="1" destOrd="0" parTransId="{3E25B5C0-6592-4E5A-ABCB-D77BF5D70BDE}" sibTransId="{7B346342-33E4-4063-8B64-9369592BD784}"/>
    <dgm:cxn modelId="{DFACC384-90C7-46B3-8966-FE9630F03123}" type="presOf" srcId="{1587156D-BB47-4E62-9D07-953F73E8AE0F}" destId="{0EBBC58B-98A8-49A0-B72B-B4A611E5BEEC}" srcOrd="0" destOrd="0" presId="urn:microsoft.com/office/officeart/2018/2/layout/IconVerticalSolidList"/>
    <dgm:cxn modelId="{1E1E33ED-E138-4F8F-B845-EF9739CAF981}" srcId="{C04C298B-7C04-4DDE-A755-0EA3C7DEA60B}" destId="{7F42A780-B84C-48BD-87E4-4E8AE0616E63}" srcOrd="2" destOrd="0" parTransId="{DA272465-07C5-4B5B-B443-1395310C4585}" sibTransId="{13D259F9-F2F6-4684-8F16-A63DF6296E5C}"/>
    <dgm:cxn modelId="{024EDB25-84A3-49B8-9EC5-E3EFAB943D79}" type="presParOf" srcId="{9AC83153-ACD9-4401-A7DF-BA08527E2E75}" destId="{DA789B98-78FB-4318-A975-3B856946356F}" srcOrd="0" destOrd="0" presId="urn:microsoft.com/office/officeart/2018/2/layout/IconVerticalSolidList"/>
    <dgm:cxn modelId="{48A6A0AE-2252-4D46-9A4D-6E664E747AAF}" type="presParOf" srcId="{DA789B98-78FB-4318-A975-3B856946356F}" destId="{7313FC62-049B-447E-A0F5-A9E26D33D338}" srcOrd="0" destOrd="0" presId="urn:microsoft.com/office/officeart/2018/2/layout/IconVerticalSolidList"/>
    <dgm:cxn modelId="{BE8983F4-1107-4AAA-9DDE-37BAE434F53C}" type="presParOf" srcId="{DA789B98-78FB-4318-A975-3B856946356F}" destId="{5B85BDF4-3B54-4BFC-AD5B-78D63EFB086D}" srcOrd="1" destOrd="0" presId="urn:microsoft.com/office/officeart/2018/2/layout/IconVerticalSolidList"/>
    <dgm:cxn modelId="{14B591C0-BF13-4FA7-92EF-7F0579C4568F}" type="presParOf" srcId="{DA789B98-78FB-4318-A975-3B856946356F}" destId="{82C993DB-580B-41DB-85CE-399DFAA491CD}" srcOrd="2" destOrd="0" presId="urn:microsoft.com/office/officeart/2018/2/layout/IconVerticalSolidList"/>
    <dgm:cxn modelId="{FF6B9778-922C-4F90-B73D-A1D95DF28641}" type="presParOf" srcId="{DA789B98-78FB-4318-A975-3B856946356F}" destId="{0EBBC58B-98A8-49A0-B72B-B4A611E5BEEC}" srcOrd="3" destOrd="0" presId="urn:microsoft.com/office/officeart/2018/2/layout/IconVerticalSolidList"/>
    <dgm:cxn modelId="{18E86945-F875-41B1-9420-1E60CD9CA64F}" type="presParOf" srcId="{9AC83153-ACD9-4401-A7DF-BA08527E2E75}" destId="{E084BB9A-DE48-49E5-B747-46E9F7E00843}" srcOrd="1" destOrd="0" presId="urn:microsoft.com/office/officeart/2018/2/layout/IconVerticalSolidList"/>
    <dgm:cxn modelId="{2302E67D-6105-4DC5-895F-EEFE9E4FEA52}" type="presParOf" srcId="{9AC83153-ACD9-4401-A7DF-BA08527E2E75}" destId="{067B664C-B32F-40B2-BB55-DCC6C0B92F55}" srcOrd="2" destOrd="0" presId="urn:microsoft.com/office/officeart/2018/2/layout/IconVerticalSolidList"/>
    <dgm:cxn modelId="{EA1F552D-63AF-4F64-B12F-FE568B97F740}" type="presParOf" srcId="{067B664C-B32F-40B2-BB55-DCC6C0B92F55}" destId="{06D8EE71-C2CA-453F-BD67-A7D6B2C8E1A8}" srcOrd="0" destOrd="0" presId="urn:microsoft.com/office/officeart/2018/2/layout/IconVerticalSolidList"/>
    <dgm:cxn modelId="{E11FFF21-D7EA-4C1F-8559-D36F51811DE6}" type="presParOf" srcId="{067B664C-B32F-40B2-BB55-DCC6C0B92F55}" destId="{B7DA7BEF-618F-4D13-BA8A-12FD127A5980}" srcOrd="1" destOrd="0" presId="urn:microsoft.com/office/officeart/2018/2/layout/IconVerticalSolidList"/>
    <dgm:cxn modelId="{D71E4550-A1B0-45E5-8A14-0C55D8DD2EC7}" type="presParOf" srcId="{067B664C-B32F-40B2-BB55-DCC6C0B92F55}" destId="{790184C9-DD23-474C-A07C-A096D8519371}" srcOrd="2" destOrd="0" presId="urn:microsoft.com/office/officeart/2018/2/layout/IconVerticalSolidList"/>
    <dgm:cxn modelId="{E0E4BC30-9BF5-4F15-97EF-6F4F8BE7FE77}" type="presParOf" srcId="{067B664C-B32F-40B2-BB55-DCC6C0B92F55}" destId="{AB71504D-E003-44E2-94BA-72FB9EC782BE}" srcOrd="3" destOrd="0" presId="urn:microsoft.com/office/officeart/2018/2/layout/IconVerticalSolidList"/>
    <dgm:cxn modelId="{46913FDA-CDF4-440B-BD4D-AD7800DFDBDD}" type="presParOf" srcId="{9AC83153-ACD9-4401-A7DF-BA08527E2E75}" destId="{3137E8CC-B1D2-496E-9DE6-164FF7E23735}" srcOrd="3" destOrd="0" presId="urn:microsoft.com/office/officeart/2018/2/layout/IconVerticalSolidList"/>
    <dgm:cxn modelId="{640868DE-88A0-48D1-AB8F-0E41E43A7168}" type="presParOf" srcId="{9AC83153-ACD9-4401-A7DF-BA08527E2E75}" destId="{A3A69D55-F957-4F05-9A8F-40B98BAC35BD}" srcOrd="4" destOrd="0" presId="urn:microsoft.com/office/officeart/2018/2/layout/IconVerticalSolidList"/>
    <dgm:cxn modelId="{9EC680A4-6E65-4719-975B-3F8D838023AB}" type="presParOf" srcId="{A3A69D55-F957-4F05-9A8F-40B98BAC35BD}" destId="{273CE0B0-DCFD-4CA8-A4B2-0C8C34887F6B}" srcOrd="0" destOrd="0" presId="urn:microsoft.com/office/officeart/2018/2/layout/IconVerticalSolidList"/>
    <dgm:cxn modelId="{17BAC12B-B21F-4E40-89EA-5C72FEFE1FAD}" type="presParOf" srcId="{A3A69D55-F957-4F05-9A8F-40B98BAC35BD}" destId="{EC9649C5-DB1C-4C4D-8498-F871517088CC}" srcOrd="1" destOrd="0" presId="urn:microsoft.com/office/officeart/2018/2/layout/IconVerticalSolidList"/>
    <dgm:cxn modelId="{06F9314B-5844-4D28-ACC9-81B5E4FA22C0}" type="presParOf" srcId="{A3A69D55-F957-4F05-9A8F-40B98BAC35BD}" destId="{F6EBC5A4-1049-4E5E-A79F-EC74DC15B39D}" srcOrd="2" destOrd="0" presId="urn:microsoft.com/office/officeart/2018/2/layout/IconVerticalSolidList"/>
    <dgm:cxn modelId="{1A8622F7-5D3C-4071-9E3D-93A3BFD83917}" type="presParOf" srcId="{A3A69D55-F957-4F05-9A8F-40B98BAC35BD}" destId="{613669F8-39E1-4038-A202-A7DD4B2CBEC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F09B35-5F79-4F61-9254-794BFC05C73C}">
      <dsp:nvSpPr>
        <dsp:cNvPr id="0" name=""/>
        <dsp:cNvSpPr/>
      </dsp:nvSpPr>
      <dsp:spPr>
        <a:xfrm>
          <a:off x="719999" y="402168"/>
          <a:ext cx="2058750" cy="20587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1FD02C-0FEB-4D1D-BAFE-AF0774C5B5D2}">
      <dsp:nvSpPr>
        <dsp:cNvPr id="0" name=""/>
        <dsp:cNvSpPr/>
      </dsp:nvSpPr>
      <dsp:spPr>
        <a:xfrm>
          <a:off x="1158750" y="840918"/>
          <a:ext cx="1181250" cy="11812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C16603-190B-4826-8610-2F6E62B47D10}">
      <dsp:nvSpPr>
        <dsp:cNvPr id="0" name=""/>
        <dsp:cNvSpPr/>
      </dsp:nvSpPr>
      <dsp:spPr>
        <a:xfrm>
          <a:off x="61875" y="3102169"/>
          <a:ext cx="337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Why visuals matter</a:t>
          </a:r>
        </a:p>
      </dsp:txBody>
      <dsp:txXfrm>
        <a:off x="61875" y="3102169"/>
        <a:ext cx="3375000" cy="720000"/>
      </dsp:txXfrm>
    </dsp:sp>
    <dsp:sp modelId="{BD4D4776-DB72-4DEA-A373-F894E7DC128E}">
      <dsp:nvSpPr>
        <dsp:cNvPr id="0" name=""/>
        <dsp:cNvSpPr/>
      </dsp:nvSpPr>
      <dsp:spPr>
        <a:xfrm>
          <a:off x="4685625" y="402168"/>
          <a:ext cx="2058750" cy="2058750"/>
        </a:xfrm>
        <a:prstGeom prst="round2DiagRect">
          <a:avLst>
            <a:gd name="adj1" fmla="val 29727"/>
            <a:gd name="adj2" fmla="val 0"/>
          </a:avLst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8008A2-6010-4B53-BBBD-0055CEB4CC58}">
      <dsp:nvSpPr>
        <dsp:cNvPr id="0" name=""/>
        <dsp:cNvSpPr/>
      </dsp:nvSpPr>
      <dsp:spPr>
        <a:xfrm>
          <a:off x="5124375" y="840918"/>
          <a:ext cx="1181250" cy="11812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31850B-37F5-469B-89BB-903B1607A722}">
      <dsp:nvSpPr>
        <dsp:cNvPr id="0" name=""/>
        <dsp:cNvSpPr/>
      </dsp:nvSpPr>
      <dsp:spPr>
        <a:xfrm>
          <a:off x="4027500" y="3102169"/>
          <a:ext cx="337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Exploring, Interpreting, &amp; Reporting</a:t>
          </a:r>
        </a:p>
      </dsp:txBody>
      <dsp:txXfrm>
        <a:off x="4027500" y="3102169"/>
        <a:ext cx="3375000" cy="720000"/>
      </dsp:txXfrm>
    </dsp:sp>
    <dsp:sp modelId="{C239DF6F-38A8-4D7A-A573-972C84CDA98D}">
      <dsp:nvSpPr>
        <dsp:cNvPr id="0" name=""/>
        <dsp:cNvSpPr/>
      </dsp:nvSpPr>
      <dsp:spPr>
        <a:xfrm>
          <a:off x="8651250" y="402168"/>
          <a:ext cx="2058750" cy="20587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107A35-5ACC-43AF-A3B3-68A0692827B4}">
      <dsp:nvSpPr>
        <dsp:cNvPr id="0" name=""/>
        <dsp:cNvSpPr/>
      </dsp:nvSpPr>
      <dsp:spPr>
        <a:xfrm>
          <a:off x="9090000" y="840918"/>
          <a:ext cx="1181250" cy="11812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1EFD82-BFB7-4625-B474-3F0F9661ADE9}">
      <dsp:nvSpPr>
        <dsp:cNvPr id="0" name=""/>
        <dsp:cNvSpPr/>
      </dsp:nvSpPr>
      <dsp:spPr>
        <a:xfrm>
          <a:off x="7993125" y="3102169"/>
          <a:ext cx="337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Useful Tools &amp; Resources</a:t>
          </a:r>
        </a:p>
      </dsp:txBody>
      <dsp:txXfrm>
        <a:off x="7993125" y="3102169"/>
        <a:ext cx="3375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76F79F-D156-6B48-9D22-E59C46794DA5}">
      <dsp:nvSpPr>
        <dsp:cNvPr id="0" name=""/>
        <dsp:cNvSpPr/>
      </dsp:nvSpPr>
      <dsp:spPr>
        <a:xfrm>
          <a:off x="1905905" y="1320"/>
          <a:ext cx="7623621" cy="135310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919" tIns="343689" rIns="147919" bIns="343689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Use visuals to </a:t>
          </a:r>
          <a:r>
            <a:rPr lang="en-US" sz="2400" b="1" kern="1200" dirty="0"/>
            <a:t>understand</a:t>
          </a:r>
          <a:r>
            <a:rPr lang="en-US" sz="2400" kern="1200" dirty="0"/>
            <a:t> data</a:t>
          </a:r>
        </a:p>
      </dsp:txBody>
      <dsp:txXfrm>
        <a:off x="1905905" y="1320"/>
        <a:ext cx="7623621" cy="1353108"/>
      </dsp:txXfrm>
    </dsp:sp>
    <dsp:sp modelId="{EAFC8CA8-6D70-4042-BAFA-453AEF522012}">
      <dsp:nvSpPr>
        <dsp:cNvPr id="0" name=""/>
        <dsp:cNvSpPr/>
      </dsp:nvSpPr>
      <dsp:spPr>
        <a:xfrm>
          <a:off x="0" y="1320"/>
          <a:ext cx="1905905" cy="13531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854" tIns="133657" rIns="100854" bIns="133657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Explore</a:t>
          </a:r>
        </a:p>
      </dsp:txBody>
      <dsp:txXfrm>
        <a:off x="0" y="1320"/>
        <a:ext cx="1905905" cy="1353108"/>
      </dsp:txXfrm>
    </dsp:sp>
    <dsp:sp modelId="{4AF2B416-9A27-1E47-9365-609A34CEFD4F}">
      <dsp:nvSpPr>
        <dsp:cNvPr id="0" name=""/>
        <dsp:cNvSpPr/>
      </dsp:nvSpPr>
      <dsp:spPr>
        <a:xfrm>
          <a:off x="1905905" y="1435614"/>
          <a:ext cx="7623621" cy="135310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919" tIns="343689" rIns="147919" bIns="343689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Use visuals to </a:t>
          </a:r>
          <a:r>
            <a:rPr lang="en-US" sz="2400" b="1" kern="1200" dirty="0"/>
            <a:t>explain</a:t>
          </a:r>
          <a:r>
            <a:rPr lang="en-US" sz="2400" kern="1200" dirty="0"/>
            <a:t> data</a:t>
          </a:r>
        </a:p>
      </dsp:txBody>
      <dsp:txXfrm>
        <a:off x="1905905" y="1435614"/>
        <a:ext cx="7623621" cy="1353108"/>
      </dsp:txXfrm>
    </dsp:sp>
    <dsp:sp modelId="{C7B97356-8694-DA4A-BF44-CE2B0FB66D0C}">
      <dsp:nvSpPr>
        <dsp:cNvPr id="0" name=""/>
        <dsp:cNvSpPr/>
      </dsp:nvSpPr>
      <dsp:spPr>
        <a:xfrm>
          <a:off x="0" y="1435614"/>
          <a:ext cx="1905905" cy="13531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854" tIns="133657" rIns="100854" bIns="133657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Interpret</a:t>
          </a:r>
        </a:p>
      </dsp:txBody>
      <dsp:txXfrm>
        <a:off x="0" y="1435614"/>
        <a:ext cx="1905905" cy="1353108"/>
      </dsp:txXfrm>
    </dsp:sp>
    <dsp:sp modelId="{DAC85E6C-E1A6-2B4A-98D1-549905DF3C1A}">
      <dsp:nvSpPr>
        <dsp:cNvPr id="0" name=""/>
        <dsp:cNvSpPr/>
      </dsp:nvSpPr>
      <dsp:spPr>
        <a:xfrm>
          <a:off x="1905905" y="2869909"/>
          <a:ext cx="7623621" cy="135310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919" tIns="343689" rIns="147919" bIns="343689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Use visuals to </a:t>
          </a:r>
          <a:r>
            <a:rPr lang="en-US" sz="2400" b="1" kern="1200" dirty="0"/>
            <a:t>summarize</a:t>
          </a:r>
          <a:r>
            <a:rPr lang="en-US" sz="2400" kern="1200" dirty="0"/>
            <a:t> data</a:t>
          </a:r>
        </a:p>
      </dsp:txBody>
      <dsp:txXfrm>
        <a:off x="1905905" y="2869909"/>
        <a:ext cx="7623621" cy="1353108"/>
      </dsp:txXfrm>
    </dsp:sp>
    <dsp:sp modelId="{51357BF1-14E2-8A4B-AD13-EF8ECA7BD932}">
      <dsp:nvSpPr>
        <dsp:cNvPr id="0" name=""/>
        <dsp:cNvSpPr/>
      </dsp:nvSpPr>
      <dsp:spPr>
        <a:xfrm>
          <a:off x="0" y="2869909"/>
          <a:ext cx="1905905" cy="13531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854" tIns="133657" rIns="100854" bIns="133657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Report</a:t>
          </a:r>
        </a:p>
      </dsp:txBody>
      <dsp:txXfrm>
        <a:off x="0" y="2869909"/>
        <a:ext cx="1905905" cy="13531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13FC62-049B-447E-A0F5-A9E26D33D338}">
      <dsp:nvSpPr>
        <dsp:cNvPr id="0" name=""/>
        <dsp:cNvSpPr/>
      </dsp:nvSpPr>
      <dsp:spPr>
        <a:xfrm>
          <a:off x="0" y="515"/>
          <a:ext cx="11430000" cy="1206659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B85BDF4-3B54-4BFC-AD5B-78D63EFB086D}">
      <dsp:nvSpPr>
        <dsp:cNvPr id="0" name=""/>
        <dsp:cNvSpPr/>
      </dsp:nvSpPr>
      <dsp:spPr>
        <a:xfrm>
          <a:off x="365014" y="272013"/>
          <a:ext cx="663662" cy="6636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EBBC58B-98A8-49A0-B72B-B4A611E5BEEC}">
      <dsp:nvSpPr>
        <dsp:cNvPr id="0" name=""/>
        <dsp:cNvSpPr/>
      </dsp:nvSpPr>
      <dsp:spPr>
        <a:xfrm>
          <a:off x="1393691" y="515"/>
          <a:ext cx="10036308" cy="1206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705" tIns="127705" rIns="127705" bIns="12770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Work on your workflow</a:t>
          </a:r>
        </a:p>
      </dsp:txBody>
      <dsp:txXfrm>
        <a:off x="1393691" y="515"/>
        <a:ext cx="10036308" cy="1206659"/>
      </dsp:txXfrm>
    </dsp:sp>
    <dsp:sp modelId="{06D8EE71-C2CA-453F-BD67-A7D6B2C8E1A8}">
      <dsp:nvSpPr>
        <dsp:cNvPr id="0" name=""/>
        <dsp:cNvSpPr/>
      </dsp:nvSpPr>
      <dsp:spPr>
        <a:xfrm>
          <a:off x="0" y="1508839"/>
          <a:ext cx="11430000" cy="1206659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7DA7BEF-618F-4D13-BA8A-12FD127A5980}">
      <dsp:nvSpPr>
        <dsp:cNvPr id="0" name=""/>
        <dsp:cNvSpPr/>
      </dsp:nvSpPr>
      <dsp:spPr>
        <a:xfrm>
          <a:off x="365014" y="1780337"/>
          <a:ext cx="663662" cy="6636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B71504D-E003-44E2-94BA-72FB9EC782BE}">
      <dsp:nvSpPr>
        <dsp:cNvPr id="0" name=""/>
        <dsp:cNvSpPr/>
      </dsp:nvSpPr>
      <dsp:spPr>
        <a:xfrm>
          <a:off x="1393691" y="1508839"/>
          <a:ext cx="10036308" cy="1206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705" tIns="127705" rIns="127705" bIns="12770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Explore new ways to explore</a:t>
          </a:r>
        </a:p>
      </dsp:txBody>
      <dsp:txXfrm>
        <a:off x="1393691" y="1508839"/>
        <a:ext cx="10036308" cy="1206659"/>
      </dsp:txXfrm>
    </dsp:sp>
    <dsp:sp modelId="{273CE0B0-DCFD-4CA8-A4B2-0C8C34887F6B}">
      <dsp:nvSpPr>
        <dsp:cNvPr id="0" name=""/>
        <dsp:cNvSpPr/>
      </dsp:nvSpPr>
      <dsp:spPr>
        <a:xfrm>
          <a:off x="0" y="3017163"/>
          <a:ext cx="11430000" cy="1206659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C9649C5-DB1C-4C4D-8498-F871517088CC}">
      <dsp:nvSpPr>
        <dsp:cNvPr id="0" name=""/>
        <dsp:cNvSpPr/>
      </dsp:nvSpPr>
      <dsp:spPr>
        <a:xfrm>
          <a:off x="365014" y="3288661"/>
          <a:ext cx="663662" cy="6636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13669F8-39E1-4038-A202-A7DD4B2CBEC1}">
      <dsp:nvSpPr>
        <dsp:cNvPr id="0" name=""/>
        <dsp:cNvSpPr/>
      </dsp:nvSpPr>
      <dsp:spPr>
        <a:xfrm>
          <a:off x="1393691" y="3017163"/>
          <a:ext cx="10036308" cy="1206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705" tIns="127705" rIns="127705" bIns="12770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Communicate with your End User</a:t>
          </a:r>
        </a:p>
      </dsp:txBody>
      <dsp:txXfrm>
        <a:off x="1393691" y="3017163"/>
        <a:ext cx="10036308" cy="12066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E455D8-8731-408B-B62E-A3E301AA9B9C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A9CF2-45C2-44F3-B8AA-C7AA40CBA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443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524E1-C177-7A46-8770-0596FC42354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37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612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- Full Photo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14450-E163-A0FB-AE33-14F2CE668D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3770"/>
          <a:stretch/>
        </p:blipFill>
        <p:spPr>
          <a:xfrm>
            <a:off x="1" y="5059179"/>
            <a:ext cx="12191999" cy="179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91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- Kende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0">
            <a:extLst>
              <a:ext uri="{FF2B5EF4-FFF2-40B4-BE49-F238E27FC236}">
                <a16:creationId xmlns:a16="http://schemas.microsoft.com/office/drawing/2014/main" id="{0A5E07F1-324A-EAB5-7F55-AEE3D6891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3D3E42BF-71A1-25AD-433E-81802107B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51563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5562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4520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s - Pla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5FCBB805-91EF-D0F1-B5CA-BCA3290E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8169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s - Kende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28D4045A-E327-4892-6A89-6CBE5583D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5887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s - Tech Tow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6B75A76D-59A5-A55D-8427-D3105607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4856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s - Wre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E3126A54-2183-1E0F-7A09-1B69C88E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4296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6951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2256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2256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662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8"/>
            <a:ext cx="5617633" cy="33624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8"/>
            <a:ext cx="5638800" cy="33624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417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Full Photo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14450-E163-A0FB-AE33-14F2CE668D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770"/>
          <a:stretch/>
        </p:blipFill>
        <p:spPr>
          <a:xfrm>
            <a:off x="1" y="5059179"/>
            <a:ext cx="12191999" cy="179882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257072-1084-FF0B-4C4D-552F09E08A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3770"/>
          <a:stretch/>
        </p:blipFill>
        <p:spPr>
          <a:xfrm>
            <a:off x="1" y="5059179"/>
            <a:ext cx="12191999" cy="179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108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B05746-5DE4-07B1-5611-4EEBAF38DE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1000" y="1425402"/>
            <a:ext cx="3074469" cy="208185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03F001E6-D6D1-A396-EE07-7790621213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71394" y="1425402"/>
            <a:ext cx="3074469" cy="208185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2BD7855-1EA6-1102-5122-4BF617ED2D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140" y="1425402"/>
            <a:ext cx="3074469" cy="208185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3DB0072-B1E4-2B67-CD64-AFD0CADC50A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3772092"/>
            <a:ext cx="3074469" cy="208185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12EFAB6-9D79-46A4-1400-FA689BD183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71394" y="3772092"/>
            <a:ext cx="3074469" cy="208185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8E2A34E-676C-226E-E8A6-42635E9CC1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78140" y="3772092"/>
            <a:ext cx="3074469" cy="208185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500111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7608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2338" y="457201"/>
            <a:ext cx="716866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6516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14203" y="457201"/>
            <a:ext cx="7196798" cy="49839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50"/>
            <a:ext cx="3932767" cy="31662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76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7AD69-3205-BCCD-4E2D-E72B1D3B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0D675-7591-9D83-10A1-2FEED6577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pPr/>
              <a:t>9/16/2024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7773C-2F41-C6E1-AAB5-9601AB5720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169B0B5-D05E-C4AE-458A-3F4627989B4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81000" y="1435100"/>
            <a:ext cx="7510463" cy="45720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A2623B-F27F-1862-1049-4ADBDCD76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16888" y="1435100"/>
            <a:ext cx="3694112" cy="3417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8626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Pla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0">
            <a:extLst>
              <a:ext uri="{FF2B5EF4-FFF2-40B4-BE49-F238E27FC236}">
                <a16:creationId xmlns:a16="http://schemas.microsoft.com/office/drawing/2014/main" id="{F64BEEBC-AE20-0931-2193-11EF8F682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D1BFEEB1-1250-CB23-C303-2290A9F73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5121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ech Tow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0">
            <a:extLst>
              <a:ext uri="{FF2B5EF4-FFF2-40B4-BE49-F238E27FC236}">
                <a16:creationId xmlns:a16="http://schemas.microsoft.com/office/drawing/2014/main" id="{F07C9153-7FEC-638D-4ADD-6BB1DD8D4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FE485BB9-C655-511D-0A07-5032FD2F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0927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Wre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0">
            <a:extLst>
              <a:ext uri="{FF2B5EF4-FFF2-40B4-BE49-F238E27FC236}">
                <a16:creationId xmlns:a16="http://schemas.microsoft.com/office/drawing/2014/main" id="{877FD755-E0C4-6855-6104-473A50AFA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899459AD-2E3D-84AE-9D0B-4E11607C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2580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15B7F-352E-C28B-8FAE-3BB4D8526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375D7-D7BA-5586-F7B4-23B0310DA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B15FF-F5E8-7F80-CD24-4EAE241F3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59758-F896-4742-ADBF-CFC5E01A0C39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7331A-9DA2-8887-48BE-C3B9D8468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476F6-2DBD-387F-2DFF-4782BDABB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5E2A5-7757-49AF-A6AF-E28CC1911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803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- Tech Tow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0">
            <a:extLst>
              <a:ext uri="{FF2B5EF4-FFF2-40B4-BE49-F238E27FC236}">
                <a16:creationId xmlns:a16="http://schemas.microsoft.com/office/drawing/2014/main" id="{F07C9153-7FEC-638D-4ADD-6BB1DD8D4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FE485BB9-C655-511D-0A07-5032FD2F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75652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- Wre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0">
            <a:extLst>
              <a:ext uri="{FF2B5EF4-FFF2-40B4-BE49-F238E27FC236}">
                <a16:creationId xmlns:a16="http://schemas.microsoft.com/office/drawing/2014/main" id="{877FD755-E0C4-6855-6104-473A50AFA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899459AD-2E3D-84AE-9D0B-4E11607C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28986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- Pla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0">
            <a:extLst>
              <a:ext uri="{FF2B5EF4-FFF2-40B4-BE49-F238E27FC236}">
                <a16:creationId xmlns:a16="http://schemas.microsoft.com/office/drawing/2014/main" id="{F64BEEBC-AE20-0931-2193-11EF8F682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D1BFEEB1-1250-CB23-C303-2290A9F73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92353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jp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20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C16630-5558-9114-4463-47E138DB6255}"/>
              </a:ext>
            </a:extLst>
          </p:cNvPr>
          <p:cNvSpPr txBox="1">
            <a:spLocks/>
          </p:cNvSpPr>
          <p:nvPr/>
        </p:nvSpPr>
        <p:spPr>
          <a:xfrm>
            <a:off x="2447108" y="1680753"/>
            <a:ext cx="8682445" cy="276061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3552819F-CE1E-70EB-07B5-3B61D257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D913C0-CC86-E0C0-B503-69104064E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80516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2" r:id="rId5"/>
    <p:sldLayoutId id="2147483673" r:id="rId6"/>
    <p:sldLayoutId id="2147483660" r:id="rId7"/>
    <p:sldLayoutId id="2147483661" r:id="rId8"/>
    <p:sldLayoutId id="2147483662" r:id="rId9"/>
    <p:sldLayoutId id="2147483663" r:id="rId10"/>
    <p:sldLayoutId id="2147483665" r:id="rId11"/>
    <p:sldLayoutId id="2147483692" r:id="rId12"/>
  </p:sldLayoutIdLst>
  <p:txStyles>
    <p:titleStyle>
      <a:lvl1pPr algn="l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0" indent="0" algn="l" defTabSz="342900" rtl="0" eaLnBrk="1" latinLnBrk="0" hangingPunct="1">
        <a:spcBef>
          <a:spcPct val="20000"/>
        </a:spcBef>
        <a:buFont typeface="Arial"/>
        <a:buNone/>
        <a:defRPr sz="1800" kern="1200">
          <a:solidFill>
            <a:srgbClr val="B3A369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555A20D-930F-A185-C845-C95F4365004A}"/>
              </a:ext>
            </a:extLst>
          </p:cNvPr>
          <p:cNvSpPr txBox="1">
            <a:spLocks/>
          </p:cNvSpPr>
          <p:nvPr/>
        </p:nvSpPr>
        <p:spPr>
          <a:xfrm>
            <a:off x="1746069" y="2137954"/>
            <a:ext cx="8699862" cy="258209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4" name="Title Placeholder 10">
            <a:extLst>
              <a:ext uri="{FF2B5EF4-FFF2-40B4-BE49-F238E27FC236}">
                <a16:creationId xmlns:a16="http://schemas.microsoft.com/office/drawing/2014/main" id="{C83A85DD-FCD4-4A59-0F3C-B8F9FA030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979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</p:sldLayoutIdLst>
  <p:txStyles>
    <p:titleStyle>
      <a:lvl1pPr algn="ctr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5"/>
            <a:ext cx="11429999" cy="422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016554A5-B4DD-7045-B047-B7DA6D1E70A4}" type="datetimeFigureOut">
              <a:rPr lang="en-US" smtClean="0"/>
              <a:pPr/>
              <a:t>9/16/2024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1000" y="6182540"/>
            <a:ext cx="9165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AE678206-0642-9F48-9727-6B519CB285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737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gallard/vip" TargetMode="External"/><Relationship Id="rId2" Type="http://schemas.openxmlformats.org/officeDocument/2006/relationships/hyperlink" Target="mailto:agallard3@lavabit.com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2.svg"/><Relationship Id="rId7" Type="http://schemas.openxmlformats.org/officeDocument/2006/relationships/image" Target="../media/image25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2.xml"/><Relationship Id="rId11" Type="http://schemas.openxmlformats.org/officeDocument/2006/relationships/image" Target="../media/image32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31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FACC4-8BA4-D145-6D28-7181D4BBF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02467-1D6D-30DE-402A-35783DB9D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Adrian Gallard | Digital Learning Data Analyst</a:t>
            </a:r>
          </a:p>
        </p:txBody>
      </p:sp>
    </p:spTree>
    <p:extLst>
      <p:ext uri="{BB962C8B-B14F-4D97-AF65-F5344CB8AC3E}">
        <p14:creationId xmlns:p14="http://schemas.microsoft.com/office/powerpoint/2010/main" val="3862558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576E4-2A71-CB14-4970-6872A28ED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1" y="1668159"/>
            <a:ext cx="11429999" cy="4225650"/>
          </a:xfrm>
        </p:spPr>
        <p:txBody>
          <a:bodyPr>
            <a:normAutofit/>
          </a:bodyPr>
          <a:lstStyle/>
          <a:p>
            <a:r>
              <a:rPr lang="en-US" sz="4000" dirty="0"/>
              <a:t>Look through your data and turn it into Visuals ASAP</a:t>
            </a:r>
          </a:p>
          <a:p>
            <a:pPr marL="0" indent="0">
              <a:buNone/>
            </a:pPr>
            <a:endParaRPr lang="en-US" sz="4000" dirty="0"/>
          </a:p>
          <a:p>
            <a:r>
              <a:rPr lang="en-US" sz="4000" dirty="0"/>
              <a:t>Visualization should be a core part of Data Exploration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93265-020D-31D5-EF53-A7FE0C7FA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Picture your data</a:t>
            </a:r>
          </a:p>
        </p:txBody>
      </p:sp>
    </p:spTree>
    <p:extLst>
      <p:ext uri="{BB962C8B-B14F-4D97-AF65-F5344CB8AC3E}">
        <p14:creationId xmlns:p14="http://schemas.microsoft.com/office/powerpoint/2010/main" val="2580950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9CFD98-A481-5408-60A1-0C16124A9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1" y="1215485"/>
            <a:ext cx="4261338" cy="422565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Tell us how the data is spread out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Can show if data leans in a particular direction or if it’s normally distributed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EB1DD-1830-D234-FC0E-C5468C1D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400" dirty="0"/>
              <a:t>Distributions</a:t>
            </a:r>
            <a:endParaRPr lang="en-US" dirty="0"/>
          </a:p>
        </p:txBody>
      </p:sp>
      <p:pic>
        <p:nvPicPr>
          <p:cNvPr id="1026" name="Picture 2" descr="KDE Plot Visualization with Pandas and Seaborn - GeeksforGeeks">
            <a:extLst>
              <a:ext uri="{FF2B5EF4-FFF2-40B4-BE49-F238E27FC236}">
                <a16:creationId xmlns:a16="http://schemas.microsoft.com/office/drawing/2014/main" id="{FBE1AD66-6B50-3C24-7FAA-EFC7EF30A7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30"/>
          <a:stretch/>
        </p:blipFill>
        <p:spPr bwMode="auto">
          <a:xfrm>
            <a:off x="4642338" y="832438"/>
            <a:ext cx="7168663" cy="4653375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734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9CFD98-A481-5408-60A1-0C16124A9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5"/>
            <a:ext cx="3861217" cy="4225650"/>
          </a:xfrm>
        </p:spPr>
        <p:txBody>
          <a:bodyPr/>
          <a:lstStyle/>
          <a:p>
            <a:r>
              <a:rPr lang="en-US" dirty="0"/>
              <a:t>Shows distribution with discrete numbers</a:t>
            </a:r>
          </a:p>
          <a:p>
            <a:r>
              <a:rPr lang="en-US" dirty="0"/>
              <a:t>Essentially the same as Distributions</a:t>
            </a:r>
          </a:p>
          <a:p>
            <a:r>
              <a:rPr lang="en-US" dirty="0"/>
              <a:t>A distribution can be inferred through Histograms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EB1DD-1830-D234-FC0E-C5468C1D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Frequencies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E1AD66-6B50-3C24-7FAA-EFC7EF30A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1315" b="1315"/>
          <a:stretch/>
        </p:blipFill>
        <p:spPr bwMode="auto">
          <a:xfrm>
            <a:off x="4242217" y="429964"/>
            <a:ext cx="7729650" cy="50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592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9CFD98-A481-5408-60A1-0C16124A9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1" y="1466661"/>
            <a:ext cx="4562192" cy="3974474"/>
          </a:xfrm>
        </p:spPr>
        <p:txBody>
          <a:bodyPr>
            <a:normAutofit/>
          </a:bodyPr>
          <a:lstStyle/>
          <a:p>
            <a:r>
              <a:rPr lang="en-US" dirty="0"/>
              <a:t>pair-plots can show a clear relationships between features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EB1DD-1830-D234-FC0E-C5468C1D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Relationships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E1AD66-6B50-3C24-7FAA-EFC7EF30A7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t="-61" b="4641"/>
          <a:stretch/>
        </p:blipFill>
        <p:spPr bwMode="auto">
          <a:xfrm>
            <a:off x="5355514" y="244906"/>
            <a:ext cx="6305584" cy="581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400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9CFD98-A481-5408-60A1-0C16124A9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1" y="1215485"/>
            <a:ext cx="4598406" cy="4225650"/>
          </a:xfrm>
        </p:spPr>
        <p:txBody>
          <a:bodyPr>
            <a:normAutofit/>
          </a:bodyPr>
          <a:lstStyle/>
          <a:p>
            <a:r>
              <a:rPr lang="en-US" dirty="0"/>
              <a:t>Boxplots are an excellent way to identify outliers within a dataset</a:t>
            </a:r>
          </a:p>
          <a:p>
            <a:r>
              <a:rPr lang="en-US" dirty="0"/>
              <a:t>You can use violin-plots for more detail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EB1DD-1830-D234-FC0E-C5468C1D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E1AD66-6B50-3C24-7FAA-EFC7EF30A7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-2635" r="16273"/>
          <a:stretch/>
        </p:blipFill>
        <p:spPr bwMode="auto">
          <a:xfrm>
            <a:off x="4721903" y="400762"/>
            <a:ext cx="6760218" cy="559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692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9CFD98-A481-5408-60A1-0C16124A9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1" y="1215485"/>
            <a:ext cx="3819808" cy="4225650"/>
          </a:xfrm>
        </p:spPr>
        <p:txBody>
          <a:bodyPr>
            <a:normAutofit/>
          </a:bodyPr>
          <a:lstStyle/>
          <a:p>
            <a:r>
              <a:rPr lang="en-US" dirty="0"/>
              <a:t>Heatmaps can be used to visualize missing values and their impact on a dataset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EB1DD-1830-D234-FC0E-C5468C1D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Missing Values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E1AD66-6B50-3C24-7FAA-EFC7EF30A7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2372" r="2473"/>
          <a:stretch/>
        </p:blipFill>
        <p:spPr bwMode="auto">
          <a:xfrm>
            <a:off x="4467732" y="162472"/>
            <a:ext cx="7219677" cy="5829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017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609D9E-C763-B3E5-C25E-5739597D9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9750" y="1445623"/>
            <a:ext cx="8906692" cy="2595153"/>
          </a:xfrm>
        </p:spPr>
        <p:txBody>
          <a:bodyPr>
            <a:normAutofit/>
          </a:bodyPr>
          <a:lstStyle/>
          <a:p>
            <a:r>
              <a:rPr lang="en-US" sz="8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Interpret</a:t>
            </a:r>
            <a:endParaRPr lang="en-US" sz="8800" dirty="0"/>
          </a:p>
        </p:txBody>
      </p:sp>
      <p:pic>
        <p:nvPicPr>
          <p:cNvPr id="2" name="Graphic 1" descr="Head with gears with solid fill">
            <a:extLst>
              <a:ext uri="{FF2B5EF4-FFF2-40B4-BE49-F238E27FC236}">
                <a16:creationId xmlns:a16="http://schemas.microsoft.com/office/drawing/2014/main" id="{456EC82D-3D96-3155-FCFB-A62792DA5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03865" y="1982450"/>
            <a:ext cx="1446550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68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What is the Confusion Matrix in Machine Learning? What is Type 1 and Type 2 Error? – Brew Code">
            <a:extLst>
              <a:ext uri="{FF2B5EF4-FFF2-40B4-BE49-F238E27FC236}">
                <a16:creationId xmlns:a16="http://schemas.microsoft.com/office/drawing/2014/main" id="{71361DBA-D0BD-0DA2-C9DA-8B2E4D9A4B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93760" y="1216025"/>
            <a:ext cx="4804480" cy="422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FDC8D8-8AB5-1879-C22E-81384C55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were the Results?: </a:t>
            </a:r>
            <a:br>
              <a:rPr lang="en-US" dirty="0"/>
            </a:br>
            <a:r>
              <a:rPr lang="en-US" dirty="0"/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3328444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172B2-6B38-2673-F892-849991DD3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8B729-CA85-39CC-B8F4-0677FF864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Model fits Best? : </a:t>
            </a:r>
            <a:br>
              <a:rPr lang="en-US" dirty="0"/>
            </a:br>
            <a:r>
              <a:rPr lang="en-US" dirty="0"/>
              <a:t>ROC / AUC</a:t>
            </a:r>
          </a:p>
        </p:txBody>
      </p:sp>
      <p:pic>
        <p:nvPicPr>
          <p:cNvPr id="7170" name="Picture 2" descr="如何深刻理解 AUC-ROC 曲线 - 知乎">
            <a:extLst>
              <a:ext uri="{FF2B5EF4-FFF2-40B4-BE49-F238E27FC236}">
                <a16:creationId xmlns:a16="http://schemas.microsoft.com/office/drawing/2014/main" id="{239E73CC-EFE0-9F82-1037-4B6336EE3E20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400" y="1825625"/>
            <a:ext cx="49276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FBEC87-1E98-86A9-1C6A-45B083044FB0}"/>
              </a:ext>
            </a:extLst>
          </p:cNvPr>
          <p:cNvSpPr txBox="1"/>
          <p:nvPr/>
        </p:nvSpPr>
        <p:spPr>
          <a:xfrm>
            <a:off x="457200" y="1825625"/>
            <a:ext cx="57150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Receiver Operating Characteristic (ROC):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Compares True Positive &amp; False Positive Rates to gauge how well a model fits to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Area Under the Curve (AUC):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amount of space covered by the ROC Curve which indicates how well the model fits</a:t>
            </a:r>
          </a:p>
        </p:txBody>
      </p:sp>
    </p:spTree>
    <p:extLst>
      <p:ext uri="{BB962C8B-B14F-4D97-AF65-F5344CB8AC3E}">
        <p14:creationId xmlns:p14="http://schemas.microsoft.com/office/powerpoint/2010/main" val="3375788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172B2-6B38-2673-F892-849991DD3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8B729-CA85-39CC-B8F4-0677FF864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Model fits Best? : </a:t>
            </a:r>
            <a:br>
              <a:rPr lang="en-US" dirty="0"/>
            </a:br>
            <a:r>
              <a:rPr lang="en-US" dirty="0"/>
              <a:t>Precision-Recall Curve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39E73CC-EFE0-9F82-1037-4B6336EE3E20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/>
          <a:srcRect/>
          <a:stretch/>
        </p:blipFill>
        <p:spPr bwMode="auto">
          <a:xfrm>
            <a:off x="7791450" y="1825625"/>
            <a:ext cx="440055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FBEC87-1E98-86A9-1C6A-45B083044FB0}"/>
              </a:ext>
            </a:extLst>
          </p:cNvPr>
          <p:cNvSpPr txBox="1"/>
          <p:nvPr/>
        </p:nvSpPr>
        <p:spPr>
          <a:xfrm>
            <a:off x="457200" y="1825625"/>
            <a:ext cx="57150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Precision-Recall Curve: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Similar to ROC/AUC but uses Precision instead of FPR (also known as Fallout)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Precision</a:t>
            </a:r>
            <a:r>
              <a:rPr lang="en-US" sz="2400" dirty="0"/>
              <a:t> is number of true positives out of all positive predictions </a:t>
            </a:r>
            <a:r>
              <a:rPr lang="en-US" sz="2400" b="1" dirty="0"/>
              <a:t>(TP/P)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Recall</a:t>
            </a:r>
            <a:r>
              <a:rPr lang="en-US" sz="2400" dirty="0"/>
              <a:t> is the number of true positives out of all true positives and false negatives </a:t>
            </a:r>
            <a:r>
              <a:rPr lang="en-US" sz="2400" b="1" dirty="0"/>
              <a:t>(TP/TP + FN)</a:t>
            </a:r>
          </a:p>
        </p:txBody>
      </p:sp>
    </p:spTree>
    <p:extLst>
      <p:ext uri="{BB962C8B-B14F-4D97-AF65-F5344CB8AC3E}">
        <p14:creationId xmlns:p14="http://schemas.microsoft.com/office/powerpoint/2010/main" val="4235345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93029172-9981-8697-51AF-5F606C1DF4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8537339"/>
              </p:ext>
            </p:extLst>
          </p:nvPr>
        </p:nvGraphicFramePr>
        <p:xfrm>
          <a:off x="381000" y="1216025"/>
          <a:ext cx="11430000" cy="4224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762106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A458C-AC5B-46C8-4996-9BA8453B9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Shapley Additive Values are a model agnostic method for interpreting model outputs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BD762-1D2B-D7C4-8DBD-EF3419FEC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the Model Work?</a:t>
            </a:r>
          </a:p>
        </p:txBody>
      </p:sp>
      <p:pic>
        <p:nvPicPr>
          <p:cNvPr id="6146" name="Picture 2" descr="GitHub - slundberg/shap: A game theoretic approach to explain the output of any machine learning ...">
            <a:extLst>
              <a:ext uri="{FF2B5EF4-FFF2-40B4-BE49-F238E27FC236}">
                <a16:creationId xmlns:a16="http://schemas.microsoft.com/office/drawing/2014/main" id="{C05BC4C9-9EE2-952F-DD3E-AA588AB6405C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633" y="2039687"/>
            <a:ext cx="7073900" cy="387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999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5426D-CBFB-785D-4348-937128B2B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5"/>
            <a:ext cx="4417337" cy="4225650"/>
          </a:xfrm>
        </p:spPr>
        <p:txBody>
          <a:bodyPr/>
          <a:lstStyle/>
          <a:p>
            <a:r>
              <a:rPr lang="en-US" dirty="0"/>
              <a:t>You can visualize the decision boundaries for a given model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If you have lots of features you can use Principal Component Analysis (PCA) to create a 2D representation of the data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E077A1-6EFD-1751-41FA-66A66F603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Does the Model Work?</a:t>
            </a:r>
          </a:p>
        </p:txBody>
      </p:sp>
      <p:pic>
        <p:nvPicPr>
          <p:cNvPr id="2050" name="Picture 2" descr="data mining - Why are NLP and Machine Learning communities interested in deep learning? - Data ...">
            <a:extLst>
              <a:ext uri="{FF2B5EF4-FFF2-40B4-BE49-F238E27FC236}">
                <a16:creationId xmlns:a16="http://schemas.microsoft.com/office/drawing/2014/main" id="{9D24A009-CCD7-2714-7D43-FAA35F57CB4A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914400"/>
            <a:ext cx="67056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501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4FDE3-CA1B-91D2-F0AD-4580F6521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model Looking at?:</a:t>
            </a:r>
          </a:p>
        </p:txBody>
      </p:sp>
      <p:pic>
        <p:nvPicPr>
          <p:cNvPr id="11266" name="Picture 2" descr="PyTorch 1.3 adds mobile, privacy, quantization, and named tensors | PyTorch">
            <a:extLst>
              <a:ext uri="{FF2B5EF4-FFF2-40B4-BE49-F238E27FC236}">
                <a16:creationId xmlns:a16="http://schemas.microsoft.com/office/drawing/2014/main" id="{317F60CD-7A2A-4A26-56D3-D083880F0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66" y="1981729"/>
            <a:ext cx="6269477" cy="366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aptum for Bert Sentence Classification · Issue #249 · pytorch/captum · GitHub">
            <a:extLst>
              <a:ext uri="{FF2B5EF4-FFF2-40B4-BE49-F238E27FC236}">
                <a16:creationId xmlns:a16="http://schemas.microsoft.com/office/drawing/2014/main" id="{70A5B046-8CAD-085C-6BCC-146E55F4F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891" y="1801831"/>
            <a:ext cx="4924143" cy="402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11C1B7-A684-332B-0ADC-8FC288F00F37}"/>
              </a:ext>
            </a:extLst>
          </p:cNvPr>
          <p:cNvSpPr txBox="1"/>
          <p:nvPr/>
        </p:nvSpPr>
        <p:spPr>
          <a:xfrm>
            <a:off x="1873770" y="5646205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uses captum.ai for PyTorch</a:t>
            </a:r>
          </a:p>
        </p:txBody>
      </p:sp>
    </p:spTree>
    <p:extLst>
      <p:ext uri="{BB962C8B-B14F-4D97-AF65-F5344CB8AC3E}">
        <p14:creationId xmlns:p14="http://schemas.microsoft.com/office/powerpoint/2010/main" val="1863127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609D9E-C763-B3E5-C25E-5739597D9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9750" y="1445623"/>
            <a:ext cx="8906692" cy="2595153"/>
          </a:xfrm>
        </p:spPr>
        <p:txBody>
          <a:bodyPr>
            <a:normAutofit/>
          </a:bodyPr>
          <a:lstStyle/>
          <a:p>
            <a:r>
              <a:rPr lang="en-US" sz="8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</a:t>
            </a:r>
            <a:endParaRPr lang="en-US" sz="8800" dirty="0"/>
          </a:p>
        </p:txBody>
      </p:sp>
      <p:pic>
        <p:nvPicPr>
          <p:cNvPr id="2" name="Graphic 1" descr="Document with solid fill">
            <a:extLst>
              <a:ext uri="{FF2B5EF4-FFF2-40B4-BE49-F238E27FC236}">
                <a16:creationId xmlns:a16="http://schemas.microsoft.com/office/drawing/2014/main" id="{1290F1E2-DFDC-E991-07BC-37111FE9B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1845508"/>
            <a:ext cx="1795382" cy="179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63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DE6FB-A9F8-8FF4-749B-C431DE2D5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Picture | ”Storytelling”</a:t>
            </a:r>
          </a:p>
        </p:txBody>
      </p:sp>
      <p:pic>
        <p:nvPicPr>
          <p:cNvPr id="13314" name="Picture 2" descr="Learn about: Operations Dashboard — CommunityHub">
            <a:extLst>
              <a:ext uri="{FF2B5EF4-FFF2-40B4-BE49-F238E27FC236}">
                <a16:creationId xmlns:a16="http://schemas.microsoft.com/office/drawing/2014/main" id="{C9AAE5BC-AB8B-E3E1-8A78-6FC8F5D475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73"/>
          <a:stretch/>
        </p:blipFill>
        <p:spPr bwMode="auto">
          <a:xfrm>
            <a:off x="798231" y="1292336"/>
            <a:ext cx="10595538" cy="470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10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3B9CA-3A0C-66E9-3FAF-2ACC266C5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Other Data Displays</a:t>
            </a:r>
          </a:p>
        </p:txBody>
      </p:sp>
      <p:pic>
        <p:nvPicPr>
          <p:cNvPr id="1028" name="Picture 4" descr="What is Sankey Diagram in Data Visualization | Data Science PR">
            <a:extLst>
              <a:ext uri="{FF2B5EF4-FFF2-40B4-BE49-F238E27FC236}">
                <a16:creationId xmlns:a16="http://schemas.microsoft.com/office/drawing/2014/main" id="{42A9DCD0-276E-59EC-5688-09E4646AD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0616" y="2109662"/>
            <a:ext cx="5135082" cy="377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unnel Chart | Data Viz Project">
            <a:extLst>
              <a:ext uri="{FF2B5EF4-FFF2-40B4-BE49-F238E27FC236}">
                <a16:creationId xmlns:a16="http://schemas.microsoft.com/office/drawing/2014/main" id="{1BB8AD02-B75E-65C6-B8E6-6CA4CD4A1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34347" y="76733"/>
            <a:ext cx="4444679" cy="2744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urvival Analysis with R">
            <a:extLst>
              <a:ext uri="{FF2B5EF4-FFF2-40B4-BE49-F238E27FC236}">
                <a16:creationId xmlns:a16="http://schemas.microsoft.com/office/drawing/2014/main" id="{A7A42442-900A-44C1-A138-7E08A458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014" y="3053848"/>
            <a:ext cx="3962139" cy="283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756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A732DF-9A56-3838-DF68-C88C7530A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Performance Indicators (KPIs)</a:t>
            </a:r>
          </a:p>
          <a:p>
            <a:r>
              <a:rPr lang="en-US" dirty="0"/>
              <a:t>Basic Charts work Best (Lines &amp; Bars)</a:t>
            </a:r>
          </a:p>
          <a:p>
            <a:r>
              <a:rPr lang="en-US" dirty="0"/>
              <a:t>Maintain consistent schemes throughout any report</a:t>
            </a:r>
          </a:p>
          <a:p>
            <a:r>
              <a:rPr lang="en-US" dirty="0"/>
              <a:t>Add any important discoveries as footnotes within report</a:t>
            </a:r>
          </a:p>
          <a:p>
            <a:r>
              <a:rPr lang="en-US" dirty="0"/>
              <a:t>Anticipate potential end user questions and investigations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98181C-38E8-3EE1-377C-71B8ABDC3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Consider…</a:t>
            </a:r>
          </a:p>
        </p:txBody>
      </p:sp>
    </p:spTree>
    <p:extLst>
      <p:ext uri="{BB962C8B-B14F-4D97-AF65-F5344CB8AC3E}">
        <p14:creationId xmlns:p14="http://schemas.microsoft.com/office/powerpoint/2010/main" val="1738365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A732DF-9A56-3838-DF68-C88C7530A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4"/>
            <a:ext cx="11429999" cy="4886551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ALWAYS</a:t>
            </a:r>
            <a:r>
              <a:rPr lang="en-US" sz="4000" dirty="0"/>
              <a:t> keep the </a:t>
            </a:r>
            <a:r>
              <a:rPr lang="en-US" sz="4000" u="sng" dirty="0"/>
              <a:t>End User</a:t>
            </a:r>
            <a:r>
              <a:rPr lang="en-US" sz="4000" dirty="0"/>
              <a:t> in mind</a:t>
            </a:r>
          </a:p>
          <a:p>
            <a:pPr marL="0" indent="0">
              <a:buNone/>
            </a:pPr>
            <a:endParaRPr lang="en-US" sz="4000" dirty="0"/>
          </a:p>
          <a:p>
            <a:r>
              <a:rPr lang="en-US" sz="4000" dirty="0"/>
              <a:t>Make sure you </a:t>
            </a:r>
            <a:r>
              <a:rPr lang="en-US" sz="4000" b="1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understand your data</a:t>
            </a:r>
          </a:p>
          <a:p>
            <a:pPr marL="0" indent="0">
              <a:buNone/>
            </a:pPr>
            <a:endParaRPr lang="en-US" sz="4000" dirty="0"/>
          </a:p>
          <a:p>
            <a:r>
              <a:rPr lang="en-US" sz="4000" b="1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Your work is a platform </a:t>
            </a:r>
            <a:r>
              <a:rPr lang="en-US" sz="4000" dirty="0"/>
              <a:t>for others to make decisions 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98181C-38E8-3EE1-377C-71B8ABDC3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User</a:t>
            </a:r>
          </a:p>
        </p:txBody>
      </p:sp>
    </p:spTree>
    <p:extLst>
      <p:ext uri="{BB962C8B-B14F-4D97-AF65-F5344CB8AC3E}">
        <p14:creationId xmlns:p14="http://schemas.microsoft.com/office/powerpoint/2010/main" val="2346900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CAFCC-B41B-3057-6785-73F62DAB1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4608" y="1443618"/>
            <a:ext cx="5527659" cy="25778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accent2">
                    <a:lumMod val="50000"/>
                  </a:schemeClr>
                </a:solidFill>
              </a:rPr>
              <a:t>Useful Tools </a:t>
            </a:r>
            <a:br>
              <a:rPr lang="en-US" sz="6600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6600" dirty="0">
                <a:solidFill>
                  <a:schemeClr val="accent2">
                    <a:lumMod val="50000"/>
                  </a:schemeClr>
                </a:solidFill>
              </a:rPr>
              <a:t>&amp; Resources</a:t>
            </a:r>
          </a:p>
        </p:txBody>
      </p:sp>
      <p:sp>
        <p:nvSpPr>
          <p:cNvPr id="3" name="Round Diagonal Corner Rectangle 2">
            <a:extLst>
              <a:ext uri="{FF2B5EF4-FFF2-40B4-BE49-F238E27FC236}">
                <a16:creationId xmlns:a16="http://schemas.microsoft.com/office/drawing/2014/main" id="{B93C267C-B0B5-CD5D-17D8-0DD7A94AABA0}"/>
              </a:ext>
            </a:extLst>
          </p:cNvPr>
          <p:cNvSpPr/>
          <p:nvPr/>
        </p:nvSpPr>
        <p:spPr>
          <a:xfrm>
            <a:off x="9039846" y="2099920"/>
            <a:ext cx="1921500" cy="1921500"/>
          </a:xfrm>
          <a:prstGeom prst="round2DiagRect">
            <a:avLst>
              <a:gd name="adj1" fmla="val 29727"/>
              <a:gd name="adj2" fmla="val 0"/>
            </a:avLst>
          </a:prstGeom>
          <a:solidFill>
            <a:schemeClr val="accent2">
              <a:lumMod val="75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" name="Rectangle 3" descr="Tools">
            <a:extLst>
              <a:ext uri="{FF2B5EF4-FFF2-40B4-BE49-F238E27FC236}">
                <a16:creationId xmlns:a16="http://schemas.microsoft.com/office/drawing/2014/main" id="{F8951A76-8C97-8F72-B340-F925D90C6D37}"/>
              </a:ext>
            </a:extLst>
          </p:cNvPr>
          <p:cNvSpPr/>
          <p:nvPr/>
        </p:nvSpPr>
        <p:spPr>
          <a:xfrm>
            <a:off x="9449346" y="2509420"/>
            <a:ext cx="1102500" cy="11025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061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D6674-9E05-D2B5-FE8D-8D19F77B103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15817" y="189480"/>
            <a:ext cx="6828183" cy="9961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  <a:r>
              <a:rPr lang="en-US" sz="5400" dirty="0">
                <a:solidFill>
                  <a:schemeClr val="tx2"/>
                </a:solidFill>
              </a:rPr>
              <a:t>usiness </a:t>
            </a: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US" sz="5400" dirty="0">
                <a:solidFill>
                  <a:schemeClr val="tx2"/>
                </a:solidFill>
              </a:rPr>
              <a:t>ntelligence</a:t>
            </a:r>
          </a:p>
        </p:txBody>
      </p:sp>
      <p:pic>
        <p:nvPicPr>
          <p:cNvPr id="14342" name="Picture 6" descr="Tableau Fundamentals: An Introduction to Dashboards and Distribution">
            <a:extLst>
              <a:ext uri="{FF2B5EF4-FFF2-40B4-BE49-F238E27FC236}">
                <a16:creationId xmlns:a16="http://schemas.microsoft.com/office/drawing/2014/main" id="{7BDF908E-EA9D-F421-DAC0-47D13235D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71930" y="1632822"/>
            <a:ext cx="3499874" cy="276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Free Power BI Templates">
            <a:extLst>
              <a:ext uri="{FF2B5EF4-FFF2-40B4-BE49-F238E27FC236}">
                <a16:creationId xmlns:a16="http://schemas.microsoft.com/office/drawing/2014/main" id="{B66E4EC8-3B3F-7497-EF5F-59796AA33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51493" y="1632822"/>
            <a:ext cx="3748806" cy="27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Tableau Desktop Review | PCMag">
            <a:extLst>
              <a:ext uri="{FF2B5EF4-FFF2-40B4-BE49-F238E27FC236}">
                <a16:creationId xmlns:a16="http://schemas.microsoft.com/office/drawing/2014/main" id="{04E57630-6ABA-1073-0E06-ACCB80AF9C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08" t="24209" r="1118" b="22963"/>
          <a:stretch/>
        </p:blipFill>
        <p:spPr bwMode="auto">
          <a:xfrm>
            <a:off x="1811152" y="4447972"/>
            <a:ext cx="3560652" cy="10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4907F506-3EEC-98CF-DD29-C6B5EB70BF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5" t="34000" r="7933" b="16611"/>
          <a:stretch/>
        </p:blipFill>
        <p:spPr bwMode="auto">
          <a:xfrm>
            <a:off x="5951493" y="4480578"/>
            <a:ext cx="3779429" cy="99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110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5B876-C2EB-5C2E-A424-5BD2F6301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904" y="2131423"/>
            <a:ext cx="8906692" cy="2595153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Why Visuals Matter</a:t>
            </a:r>
          </a:p>
        </p:txBody>
      </p:sp>
      <p:sp>
        <p:nvSpPr>
          <p:cNvPr id="3" name="Round Diagonal Corner Rectangle 2">
            <a:extLst>
              <a:ext uri="{FF2B5EF4-FFF2-40B4-BE49-F238E27FC236}">
                <a16:creationId xmlns:a16="http://schemas.microsoft.com/office/drawing/2014/main" id="{2FEE7FD0-B6B3-AFB5-4EA0-1BE39B8D0357}"/>
              </a:ext>
            </a:extLst>
          </p:cNvPr>
          <p:cNvSpPr/>
          <p:nvPr/>
        </p:nvSpPr>
        <p:spPr>
          <a:xfrm>
            <a:off x="8627846" y="2307759"/>
            <a:ext cx="1921500" cy="1921500"/>
          </a:xfrm>
          <a:prstGeom prst="round2DiagRect">
            <a:avLst>
              <a:gd name="adj1" fmla="val 29727"/>
              <a:gd name="adj2" fmla="val 0"/>
            </a:avLst>
          </a:prstGeom>
          <a:solidFill>
            <a:schemeClr val="tx1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" name="Rectangle 3" descr="Bar chart">
            <a:extLst>
              <a:ext uri="{FF2B5EF4-FFF2-40B4-BE49-F238E27FC236}">
                <a16:creationId xmlns:a16="http://schemas.microsoft.com/office/drawing/2014/main" id="{3E793C2B-0B87-3A50-33D5-5081F4A0BADC}"/>
              </a:ext>
            </a:extLst>
          </p:cNvPr>
          <p:cNvSpPr/>
          <p:nvPr/>
        </p:nvSpPr>
        <p:spPr>
          <a:xfrm>
            <a:off x="9007121" y="2698518"/>
            <a:ext cx="1102500" cy="11025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00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C414-5ED9-0B79-5ABF-BCD86E4046D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68275"/>
            <a:ext cx="11282363" cy="15033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 dirty="0">
                <a:solidFill>
                  <a:srgbClr val="FFC000"/>
                </a:solidFill>
              </a:rPr>
              <a:t>Py</a:t>
            </a:r>
            <a:r>
              <a:rPr lang="en-US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thon</a:t>
            </a:r>
          </a:p>
        </p:txBody>
      </p:sp>
      <p:pic>
        <p:nvPicPr>
          <p:cNvPr id="15364" name="Picture 4" descr="Discussion of seaborn logo · Issue #2243 · mwaskom/seaborn · GitHub">
            <a:extLst>
              <a:ext uri="{FF2B5EF4-FFF2-40B4-BE49-F238E27FC236}">
                <a16:creationId xmlns:a16="http://schemas.microsoft.com/office/drawing/2014/main" id="{32ACEA7B-4265-7B3C-BB3A-98300D8CE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5288" y="3876542"/>
            <a:ext cx="2371666" cy="237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Plotly Dash — Everything You Need To Know | by Stephen Kilcommins | Mar, 2021 | DataDrivenInvestor">
            <a:extLst>
              <a:ext uri="{FF2B5EF4-FFF2-40B4-BE49-F238E27FC236}">
                <a16:creationId xmlns:a16="http://schemas.microsoft.com/office/drawing/2014/main" id="{5B7FF824-6D68-A54B-CD5A-76F615DE0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94885" y="3876542"/>
            <a:ext cx="3162221" cy="237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4E4D10F8-3C1A-BA47-9A42-3CA637D9F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26980" y="4709725"/>
            <a:ext cx="3864658" cy="7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Logo">
            <a:extLst>
              <a:ext uri="{FF2B5EF4-FFF2-40B4-BE49-F238E27FC236}">
                <a16:creationId xmlns:a16="http://schemas.microsoft.com/office/drawing/2014/main" id="{B84A02FC-16EB-0F9C-D6BF-6713330C0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117" y="1859548"/>
            <a:ext cx="1314851" cy="2208949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5370" name="Picture 10" descr="Introduction to Captum — A model interpretability library for PyTorch | by PyTorch | PyTorch ...">
            <a:extLst>
              <a:ext uri="{FF2B5EF4-FFF2-40B4-BE49-F238E27FC236}">
                <a16:creationId xmlns:a16="http://schemas.microsoft.com/office/drawing/2014/main" id="{21C7E824-753A-CFC3-CDB1-7801CA39F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867" y="2443399"/>
            <a:ext cx="4212272" cy="117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7114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436A4-CC63-7C96-CD23-6CE63F8DF1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5057" y="1495032"/>
            <a:ext cx="5414963" cy="27844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2">
                    <a:alpha val="80000"/>
                  </a:schemeClr>
                </a:solidFill>
              </a:rPr>
              <a:t>IDE’s &amp; Notebooks</a:t>
            </a:r>
          </a:p>
        </p:txBody>
      </p:sp>
      <p:pic>
        <p:nvPicPr>
          <p:cNvPr id="16386" name="Picture 2" descr="Jupyter Expands Orbit in Supercomputing">
            <a:extLst>
              <a:ext uri="{FF2B5EF4-FFF2-40B4-BE49-F238E27FC236}">
                <a16:creationId xmlns:a16="http://schemas.microsoft.com/office/drawing/2014/main" id="{DFED7873-D275-6E9A-683B-8F60C13369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02" r="27152" b="1"/>
          <a:stretch/>
        </p:blipFill>
        <p:spPr bwMode="auto">
          <a:xfrm>
            <a:off x="5867590" y="143803"/>
            <a:ext cx="2414353" cy="2702458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طریقه نصب spyder IDE در لینوکس – آموزش لینوکس فدورا و سالاس">
            <a:extLst>
              <a:ext uri="{FF2B5EF4-FFF2-40B4-BE49-F238E27FC236}">
                <a16:creationId xmlns:a16="http://schemas.microsoft.com/office/drawing/2014/main" id="{0A456A23-1388-F7AE-EF92-A616A8A36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230" y="1347312"/>
            <a:ext cx="2414352" cy="241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Studio Logo Usage Guidelines - RStudio">
            <a:extLst>
              <a:ext uri="{FF2B5EF4-FFF2-40B4-BE49-F238E27FC236}">
                <a16:creationId xmlns:a16="http://schemas.microsoft.com/office/drawing/2014/main" id="{0568FEA9-1098-92CF-269E-A7ABF15BE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208" y="3236837"/>
            <a:ext cx="2969116" cy="104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- AhmetFurkanDEMIR/Google-Colab: What is Google Colab ?, What ...">
            <a:extLst>
              <a:ext uri="{FF2B5EF4-FFF2-40B4-BE49-F238E27FC236}">
                <a16:creationId xmlns:a16="http://schemas.microsoft.com/office/drawing/2014/main" id="{67547393-3289-95E8-B218-8E3E0E0D1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324" y="34671"/>
            <a:ext cx="2670002" cy="118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ataSpell Logo PNG Vector (SVG) Free Download">
            <a:extLst>
              <a:ext uri="{FF2B5EF4-FFF2-40B4-BE49-F238E27FC236}">
                <a16:creationId xmlns:a16="http://schemas.microsoft.com/office/drawing/2014/main" id="{9A27445B-3E28-1AFC-1959-FAE1F6501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070" y="4406431"/>
            <a:ext cx="1794510" cy="1794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atabricks logo in transparent PNG and vectorized SVG formats">
            <a:extLst>
              <a:ext uri="{FF2B5EF4-FFF2-40B4-BE49-F238E27FC236}">
                <a16:creationId xmlns:a16="http://schemas.microsoft.com/office/drawing/2014/main" id="{7C2FE71F-6070-BFDB-4854-D31F7163C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41274" y="4670083"/>
            <a:ext cx="1666983" cy="1794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3654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0FD575B-4C7B-53E5-06F4-2F8EAC2C49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1965060"/>
              </p:ext>
            </p:extLst>
          </p:nvPr>
        </p:nvGraphicFramePr>
        <p:xfrm>
          <a:off x="381000" y="1216025"/>
          <a:ext cx="11430000" cy="4224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5FECB32-61AB-30F8-77D6-FB6416952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chemeClr val="tx1">
                    <a:lumMod val="90000"/>
                    <a:lumOff val="10000"/>
                    <a:alpha val="80000"/>
                  </a:schemeClr>
                </a:solidFill>
              </a:rPr>
              <a:t>Final Thoughts</a:t>
            </a:r>
          </a:p>
        </p:txBody>
      </p:sp>
    </p:spTree>
    <p:extLst>
      <p:ext uri="{BB962C8B-B14F-4D97-AF65-F5344CB8AC3E}">
        <p14:creationId xmlns:p14="http://schemas.microsoft.com/office/powerpoint/2010/main" val="19689938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89D26C-DB0A-CC8A-02CD-70A2567EF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DE0D26-D2FB-FCF8-4B68-E0C89DC54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69"/>
            <a:ext cx="8906692" cy="1189885"/>
          </a:xfrm>
        </p:spPr>
        <p:txBody>
          <a:bodyPr>
            <a:normAutofit/>
          </a:bodyPr>
          <a:lstStyle/>
          <a:p>
            <a:r>
              <a:rPr lang="en-US" dirty="0"/>
              <a:t>Adrian Gallard | Digital Learning Data Analyst</a:t>
            </a:r>
          </a:p>
          <a:p>
            <a:r>
              <a:rPr lang="en-US" dirty="0">
                <a:hlinkClick r:id="rId2"/>
              </a:rPr>
              <a:t>agallard3@lavabit.com</a:t>
            </a:r>
            <a:endParaRPr lang="en-US" dirty="0"/>
          </a:p>
          <a:p>
            <a:r>
              <a:rPr lang="en-US" dirty="0">
                <a:hlinkClick r:id="rId3"/>
              </a:rPr>
              <a:t>https://github.com/ajgallard/vip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0282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Human vs. Machine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A461D0B8-240C-C19C-BEDB-2DB0F9E4F8BE}"/>
              </a:ext>
            </a:extLst>
          </p:cNvPr>
          <p:cNvSpPr txBox="1">
            <a:spLocks/>
          </p:cNvSpPr>
          <p:nvPr/>
        </p:nvSpPr>
        <p:spPr>
          <a:xfrm>
            <a:off x="971274" y="1208432"/>
            <a:ext cx="5157787" cy="1150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/>
              <a:t>Human</a:t>
            </a:r>
            <a:endParaRPr lang="en-US" dirty="0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5BB4C926-125B-C03C-F0A5-3EE6BA87C28C}"/>
              </a:ext>
            </a:extLst>
          </p:cNvPr>
          <p:cNvSpPr txBox="1">
            <a:spLocks/>
          </p:cNvSpPr>
          <p:nvPr/>
        </p:nvSpPr>
        <p:spPr>
          <a:xfrm>
            <a:off x="971274" y="2561881"/>
            <a:ext cx="5157787" cy="308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Good at “</a:t>
            </a:r>
            <a:r>
              <a:rPr lang="en-US" b="1" dirty="0"/>
              <a:t>seeing</a:t>
            </a:r>
            <a:r>
              <a:rPr lang="en-US" dirty="0"/>
              <a:t>” data</a:t>
            </a:r>
          </a:p>
          <a:p>
            <a:r>
              <a:rPr lang="en-US" dirty="0"/>
              <a:t>Needs data formatted into objects</a:t>
            </a:r>
          </a:p>
          <a:p>
            <a:r>
              <a:rPr lang="en-US" dirty="0"/>
              <a:t>Understands space &amp; time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6CB57399-CFF0-11CD-8A1B-690272AF3072}"/>
              </a:ext>
            </a:extLst>
          </p:cNvPr>
          <p:cNvSpPr txBox="1">
            <a:spLocks/>
          </p:cNvSpPr>
          <p:nvPr/>
        </p:nvSpPr>
        <p:spPr>
          <a:xfrm>
            <a:off x="6303686" y="1280769"/>
            <a:ext cx="5183188" cy="11509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/>
              <a:t>Machine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2DB8B30E-E4EC-0B90-A1FC-B7F514A93FD3}"/>
              </a:ext>
            </a:extLst>
          </p:cNvPr>
          <p:cNvSpPr txBox="1">
            <a:spLocks/>
          </p:cNvSpPr>
          <p:nvPr/>
        </p:nvSpPr>
        <p:spPr>
          <a:xfrm>
            <a:off x="6303686" y="2561881"/>
            <a:ext cx="5183188" cy="308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Good at “</a:t>
            </a:r>
            <a:r>
              <a:rPr lang="en-US" b="1" dirty="0"/>
              <a:t>reading</a:t>
            </a:r>
            <a:r>
              <a:rPr lang="en-US" dirty="0"/>
              <a:t>” data</a:t>
            </a:r>
          </a:p>
          <a:p>
            <a:r>
              <a:rPr lang="en-US" dirty="0"/>
              <a:t>Needs data formatted in rows and columns</a:t>
            </a:r>
          </a:p>
          <a:p>
            <a:r>
              <a:rPr lang="en-US" dirty="0"/>
              <a:t>Doesn’t have any inherent understanding of data</a:t>
            </a:r>
          </a:p>
        </p:txBody>
      </p:sp>
      <p:pic>
        <p:nvPicPr>
          <p:cNvPr id="10" name="Graphic 9" descr="Man with solid fill">
            <a:extLst>
              <a:ext uri="{FF2B5EF4-FFF2-40B4-BE49-F238E27FC236}">
                <a16:creationId xmlns:a16="http://schemas.microsoft.com/office/drawing/2014/main" id="{1C886F83-108C-8977-F3FC-B401E58D4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2655" y="1417995"/>
            <a:ext cx="914400" cy="914400"/>
          </a:xfrm>
          <a:prstGeom prst="rect">
            <a:avLst/>
          </a:prstGeom>
        </p:spPr>
      </p:pic>
      <p:pic>
        <p:nvPicPr>
          <p:cNvPr id="11" name="Graphic 10" descr="Robot Hand with solid fill">
            <a:extLst>
              <a:ext uri="{FF2B5EF4-FFF2-40B4-BE49-F238E27FC236}">
                <a16:creationId xmlns:a16="http://schemas.microsoft.com/office/drawing/2014/main" id="{E1365953-7D8F-6AE4-381F-B3882AC44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5280" y="13267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196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DE3F657E-A944-5607-CBC0-4DB14D077CB0}"/>
              </a:ext>
            </a:extLst>
          </p:cNvPr>
          <p:cNvSpPr txBox="1">
            <a:spLocks/>
          </p:cNvSpPr>
          <p:nvPr/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ctr"/>
            <a:r>
              <a:rPr lang="en-US" sz="4400" dirty="0"/>
              <a:t>Anscombe’s Quartet</a:t>
            </a:r>
          </a:p>
        </p:txBody>
      </p:sp>
      <p:pic>
        <p:nvPicPr>
          <p:cNvPr id="3" name="Content Placeholder 9" descr="Chart, scatter chart&#10;&#10;Description automatically generated">
            <a:extLst>
              <a:ext uri="{FF2B5EF4-FFF2-40B4-BE49-F238E27FC236}">
                <a16:creationId xmlns:a16="http://schemas.microsoft.com/office/drawing/2014/main" id="{31A52A8A-A641-C87E-FAD1-3AFBE33B8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010" y="1468266"/>
            <a:ext cx="5167312" cy="51673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48E027-3CE6-9477-8C4F-17A2A984FD69}"/>
              </a:ext>
            </a:extLst>
          </p:cNvPr>
          <p:cNvSpPr txBox="1"/>
          <p:nvPr/>
        </p:nvSpPr>
        <p:spPr>
          <a:xfrm>
            <a:off x="1094616" y="1690688"/>
            <a:ext cx="150297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Regression Fits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F67F6F-850B-2570-57E2-84678A7C2914}"/>
              </a:ext>
            </a:extLst>
          </p:cNvPr>
          <p:cNvSpPr txBox="1"/>
          <p:nvPr/>
        </p:nvSpPr>
        <p:spPr>
          <a:xfrm>
            <a:off x="1173443" y="4197816"/>
            <a:ext cx="1502979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Data contains outliers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F1DC98-34C1-AFBD-7E70-362DAFFB6D77}"/>
              </a:ext>
            </a:extLst>
          </p:cNvPr>
          <p:cNvSpPr txBox="1"/>
          <p:nvPr/>
        </p:nvSpPr>
        <p:spPr>
          <a:xfrm>
            <a:off x="9156890" y="1829187"/>
            <a:ext cx="21073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Data is Non-Linear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482B09-2832-96D8-F596-E953397ACBDE}"/>
              </a:ext>
            </a:extLst>
          </p:cNvPr>
          <p:cNvSpPr txBox="1"/>
          <p:nvPr/>
        </p:nvSpPr>
        <p:spPr>
          <a:xfrm>
            <a:off x="9072808" y="4197816"/>
            <a:ext cx="258316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Data contains outliers </a:t>
            </a:r>
          </a:p>
          <a:p>
            <a:r>
              <a:rPr lang="en-US" dirty="0"/>
              <a:t>(from another angle)</a:t>
            </a:r>
          </a:p>
        </p:txBody>
      </p:sp>
      <p:sp>
        <p:nvSpPr>
          <p:cNvPr id="8" name="Right Arrow 8">
            <a:extLst>
              <a:ext uri="{FF2B5EF4-FFF2-40B4-BE49-F238E27FC236}">
                <a16:creationId xmlns:a16="http://schemas.microsoft.com/office/drawing/2014/main" id="{5E764A95-10A5-53D8-65EA-FF870F7F4B85}"/>
              </a:ext>
            </a:extLst>
          </p:cNvPr>
          <p:cNvSpPr/>
          <p:nvPr/>
        </p:nvSpPr>
        <p:spPr>
          <a:xfrm rot="2019169">
            <a:off x="2678677" y="2382193"/>
            <a:ext cx="870818" cy="55598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10">
            <a:extLst>
              <a:ext uri="{FF2B5EF4-FFF2-40B4-BE49-F238E27FC236}">
                <a16:creationId xmlns:a16="http://schemas.microsoft.com/office/drawing/2014/main" id="{F179267B-061C-8CC1-F1B4-F686C57B5EF7}"/>
              </a:ext>
            </a:extLst>
          </p:cNvPr>
          <p:cNvSpPr/>
          <p:nvPr/>
        </p:nvSpPr>
        <p:spPr>
          <a:xfrm rot="8618545">
            <a:off x="8119465" y="2217858"/>
            <a:ext cx="870818" cy="55598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11">
            <a:extLst>
              <a:ext uri="{FF2B5EF4-FFF2-40B4-BE49-F238E27FC236}">
                <a16:creationId xmlns:a16="http://schemas.microsoft.com/office/drawing/2014/main" id="{16742F4D-96F2-CA1D-DADD-354B10F060B2}"/>
              </a:ext>
            </a:extLst>
          </p:cNvPr>
          <p:cNvSpPr/>
          <p:nvPr/>
        </p:nvSpPr>
        <p:spPr>
          <a:xfrm rot="176509">
            <a:off x="2755812" y="4843155"/>
            <a:ext cx="870818" cy="55598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2">
            <a:extLst>
              <a:ext uri="{FF2B5EF4-FFF2-40B4-BE49-F238E27FC236}">
                <a16:creationId xmlns:a16="http://schemas.microsoft.com/office/drawing/2014/main" id="{114DCE21-FD2A-87A8-BF40-8A891620208B}"/>
              </a:ext>
            </a:extLst>
          </p:cNvPr>
          <p:cNvSpPr/>
          <p:nvPr/>
        </p:nvSpPr>
        <p:spPr>
          <a:xfrm rot="9288839">
            <a:off x="8112864" y="4706271"/>
            <a:ext cx="870818" cy="55598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08D9B9-9E73-9672-94DF-825683A85050}"/>
              </a:ext>
            </a:extLst>
          </p:cNvPr>
          <p:cNvSpPr txBox="1"/>
          <p:nvPr/>
        </p:nvSpPr>
        <p:spPr>
          <a:xfrm>
            <a:off x="3244536" y="1059721"/>
            <a:ext cx="5157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SUMMARY STATISTICS ARE NOT ENOUGH!!!</a:t>
            </a:r>
          </a:p>
        </p:txBody>
      </p:sp>
    </p:spTree>
    <p:extLst>
      <p:ext uri="{BB962C8B-B14F-4D97-AF65-F5344CB8AC3E}">
        <p14:creationId xmlns:p14="http://schemas.microsoft.com/office/powerpoint/2010/main" val="2090648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96292317-81E1-7AA6-ECC6-9C585698CA08}"/>
              </a:ext>
            </a:extLst>
          </p:cNvPr>
          <p:cNvSpPr txBox="1">
            <a:spLocks/>
          </p:cNvSpPr>
          <p:nvPr/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ctr"/>
            <a:r>
              <a:rPr lang="en-US" sz="4400" dirty="0" err="1"/>
              <a:t>Datasaurus</a:t>
            </a:r>
            <a:r>
              <a:rPr lang="en-US" sz="4400" dirty="0"/>
              <a:t> &amp; Friends</a:t>
            </a:r>
          </a:p>
        </p:txBody>
      </p:sp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ED1D6D88-B9FD-F7CF-D43A-CF7C1C1B4E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8846" y="1690688"/>
            <a:ext cx="6844202" cy="4277626"/>
          </a:xfrm>
          <a:prstGeom prst="rect">
            <a:avLst/>
          </a:prstGeom>
        </p:spPr>
      </p:pic>
      <p:pic>
        <p:nvPicPr>
          <p:cNvPr id="4" name="Content Placeholder 9">
            <a:extLst>
              <a:ext uri="{FF2B5EF4-FFF2-40B4-BE49-F238E27FC236}">
                <a16:creationId xmlns:a16="http://schemas.microsoft.com/office/drawing/2014/main" id="{0B824B9F-8F66-E29B-2391-B8CB4FF021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1" t="5202" r="28496" b="5139"/>
          <a:stretch/>
        </p:blipFill>
        <p:spPr>
          <a:xfrm>
            <a:off x="7435294" y="1884405"/>
            <a:ext cx="4621427" cy="30891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FC25F4-F72C-C6C7-68D5-1DE5DE116A83}"/>
              </a:ext>
            </a:extLst>
          </p:cNvPr>
          <p:cNvSpPr txBox="1"/>
          <p:nvPr/>
        </p:nvSpPr>
        <p:spPr>
          <a:xfrm>
            <a:off x="3239773" y="1027906"/>
            <a:ext cx="5157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SUMMARY STATISTICS ARE NOT ENOUGH!!!</a:t>
            </a:r>
          </a:p>
        </p:txBody>
      </p:sp>
    </p:spTree>
    <p:extLst>
      <p:ext uri="{BB962C8B-B14F-4D97-AF65-F5344CB8AC3E}">
        <p14:creationId xmlns:p14="http://schemas.microsoft.com/office/powerpoint/2010/main" val="218254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B664611-D9FE-505C-5E4B-9378131CF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6500" y="620350"/>
            <a:ext cx="7071921" cy="45510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Explore</a:t>
            </a:r>
            <a:br>
              <a:rPr lang="en-US" sz="8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8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Interpret</a:t>
            </a:r>
            <a:br>
              <a:rPr lang="en-US" sz="8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8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		Report</a:t>
            </a:r>
          </a:p>
        </p:txBody>
      </p:sp>
      <p:sp>
        <p:nvSpPr>
          <p:cNvPr id="5" name="Round Diagonal Corner Rectangle 3">
            <a:extLst>
              <a:ext uri="{FF2B5EF4-FFF2-40B4-BE49-F238E27FC236}">
                <a16:creationId xmlns:a16="http://schemas.microsoft.com/office/drawing/2014/main" id="{68FF6482-BD49-38D7-B994-084BE89B6F9C}"/>
              </a:ext>
            </a:extLst>
          </p:cNvPr>
          <p:cNvSpPr/>
          <p:nvPr/>
        </p:nvSpPr>
        <p:spPr>
          <a:xfrm>
            <a:off x="9341076" y="2486386"/>
            <a:ext cx="1921500" cy="1921500"/>
          </a:xfrm>
          <a:prstGeom prst="round2DiagRect">
            <a:avLst>
              <a:gd name="adj1" fmla="val 29727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A6C2B7-B24E-9C93-54A2-EC6583E7065E}"/>
              </a:ext>
            </a:extLst>
          </p:cNvPr>
          <p:cNvSpPr/>
          <p:nvPr/>
        </p:nvSpPr>
        <p:spPr>
          <a:xfrm>
            <a:off x="9750576" y="2895886"/>
            <a:ext cx="1102500" cy="11025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pic>
        <p:nvPicPr>
          <p:cNvPr id="9" name="Graphic 8" descr="Compass with solid fill">
            <a:extLst>
              <a:ext uri="{FF2B5EF4-FFF2-40B4-BE49-F238E27FC236}">
                <a16:creationId xmlns:a16="http://schemas.microsoft.com/office/drawing/2014/main" id="{9A006104-11C5-2CA3-7FF0-4C416398D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4487" y="1154243"/>
            <a:ext cx="1094715" cy="1094715"/>
          </a:xfrm>
          <a:prstGeom prst="rect">
            <a:avLst/>
          </a:prstGeom>
        </p:spPr>
      </p:pic>
      <p:pic>
        <p:nvPicPr>
          <p:cNvPr id="12" name="Graphic 11" descr="Head with gears with solid fill">
            <a:extLst>
              <a:ext uri="{FF2B5EF4-FFF2-40B4-BE49-F238E27FC236}">
                <a16:creationId xmlns:a16="http://schemas.microsoft.com/office/drawing/2014/main" id="{C53303E0-8363-89D9-462E-866E0D182C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2002" y="2682638"/>
            <a:ext cx="914400" cy="914400"/>
          </a:xfrm>
          <a:prstGeom prst="rect">
            <a:avLst/>
          </a:prstGeom>
        </p:spPr>
      </p:pic>
      <p:pic>
        <p:nvPicPr>
          <p:cNvPr id="14" name="Graphic 13" descr="Document with solid fill">
            <a:extLst>
              <a:ext uri="{FF2B5EF4-FFF2-40B4-BE49-F238E27FC236}">
                <a16:creationId xmlns:a16="http://schemas.microsoft.com/office/drawing/2014/main" id="{00FE2C87-AED4-7096-B89E-FFE8207FCB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56500" y="403071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77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80" name="Content Placeholder 2">
            <a:extLst>
              <a:ext uri="{FF2B5EF4-FFF2-40B4-BE49-F238E27FC236}">
                <a16:creationId xmlns:a16="http://schemas.microsoft.com/office/drawing/2014/main" id="{D90805BE-18C6-5F80-DB34-868ABC6EA0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6196472"/>
              </p:ext>
            </p:extLst>
          </p:nvPr>
        </p:nvGraphicFramePr>
        <p:xfrm>
          <a:off x="2281472" y="1216025"/>
          <a:ext cx="9529527" cy="4224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D6DDBAF-F288-7F28-A06A-95A45E8D8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Explore, Interpret, Report</a:t>
            </a:r>
          </a:p>
        </p:txBody>
      </p:sp>
      <p:pic>
        <p:nvPicPr>
          <p:cNvPr id="3" name="Graphic 2" descr="Compass with solid fill">
            <a:extLst>
              <a:ext uri="{FF2B5EF4-FFF2-40B4-BE49-F238E27FC236}">
                <a16:creationId xmlns:a16="http://schemas.microsoft.com/office/drawing/2014/main" id="{CAB8E677-8ED1-82A0-FA3A-041F3E0625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8939" y="1216025"/>
            <a:ext cx="1094715" cy="1094715"/>
          </a:xfrm>
          <a:prstGeom prst="rect">
            <a:avLst/>
          </a:prstGeom>
        </p:spPr>
      </p:pic>
      <p:pic>
        <p:nvPicPr>
          <p:cNvPr id="4" name="Graphic 3" descr="Head with gears with solid fill">
            <a:extLst>
              <a:ext uri="{FF2B5EF4-FFF2-40B4-BE49-F238E27FC236}">
                <a16:creationId xmlns:a16="http://schemas.microsoft.com/office/drawing/2014/main" id="{B586E9F3-7F89-126C-FB69-043130B4E4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3994" y="2656892"/>
            <a:ext cx="1256049" cy="1256049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ED566EC1-ACFA-E14D-0BFC-47C4253CFB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0111" y="4259093"/>
            <a:ext cx="1043814" cy="104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40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609D9E-C763-B3E5-C25E-5739597D9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9750" y="1445623"/>
            <a:ext cx="8906692" cy="2595153"/>
          </a:xfrm>
        </p:spPr>
        <p:txBody>
          <a:bodyPr>
            <a:normAutofit/>
          </a:bodyPr>
          <a:lstStyle/>
          <a:p>
            <a:r>
              <a:rPr lang="en-US" sz="8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Explore</a:t>
            </a:r>
            <a:endParaRPr lang="en-US" sz="8800" dirty="0"/>
          </a:p>
        </p:txBody>
      </p:sp>
      <p:pic>
        <p:nvPicPr>
          <p:cNvPr id="8" name="Graphic 7" descr="Compass with solid fill">
            <a:extLst>
              <a:ext uri="{FF2B5EF4-FFF2-40B4-BE49-F238E27FC236}">
                <a16:creationId xmlns:a16="http://schemas.microsoft.com/office/drawing/2014/main" id="{6C4C0158-1D30-374F-5720-16C2FC807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6502" y="1676249"/>
            <a:ext cx="2133900" cy="21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14281"/>
      </p:ext>
    </p:extLst>
  </p:cSld>
  <p:clrMapOvr>
    <a:masterClrMapping/>
  </p:clrMapOvr>
</p:sld>
</file>

<file path=ppt/theme/theme1.xml><?xml version="1.0" encoding="utf-8"?>
<a:theme xmlns:a="http://schemas.openxmlformats.org/drawingml/2006/main" name="GeorgiaTech">
  <a:themeElements>
    <a:clrScheme name="Custom 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64CCC9"/>
      </a:accent2>
      <a:accent3>
        <a:srgbClr val="A3D233"/>
      </a:accent3>
      <a:accent4>
        <a:srgbClr val="EAAA00"/>
      </a:accent4>
      <a:accent5>
        <a:srgbClr val="008C95"/>
      </a:accent5>
      <a:accent6>
        <a:srgbClr val="7800FF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orgiaTech" id="{944D054A-4175-4E35-A300-3209FA320B77}" vid="{D1C25501-964D-40BB-A6E7-F3833BB83D86}"/>
    </a:ext>
  </a:extLst>
</a:theme>
</file>

<file path=ppt/theme/theme2.xml><?xml version="1.0" encoding="utf-8"?>
<a:theme xmlns:a="http://schemas.openxmlformats.org/drawingml/2006/main" name="Dividers">
  <a:themeElements>
    <a:clrScheme name="GA Tech 202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EAAA00"/>
      </a:accent1>
      <a:accent2>
        <a:srgbClr val="64CCC9"/>
      </a:accent2>
      <a:accent3>
        <a:srgbClr val="A3D233"/>
      </a:accent3>
      <a:accent4>
        <a:srgbClr val="7800FF"/>
      </a:accent4>
      <a:accent5>
        <a:srgbClr val="008C95"/>
      </a:accent5>
      <a:accent6>
        <a:srgbClr val="E04F38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3.xml><?xml version="1.0" encoding="utf-8"?>
<a:theme xmlns:a="http://schemas.openxmlformats.org/drawingml/2006/main" name="Content Page">
  <a:themeElements>
    <a:clrScheme name="GT Theme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003057"/>
      </a:accent2>
      <a:accent3>
        <a:srgbClr val="54585A"/>
      </a:accent3>
      <a:accent4>
        <a:srgbClr val="D6DBD4"/>
      </a:accent4>
      <a:accent5>
        <a:srgbClr val="F9F6E5"/>
      </a:accent5>
      <a:accent6>
        <a:srgbClr val="EAAA0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Tech_PPTtemplate_2021_wide" id="{E85096BA-033B-D848-B268-A76C8AE5D2A4}" vid="{C86BDF43-62E5-5C4C-BBB8-C9F54843079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FAFD1CBFD67749A33488AEDB8067C4" ma:contentTypeVersion="15" ma:contentTypeDescription="Create a new document." ma:contentTypeScope="" ma:versionID="36bed77370a8940fee992e43a4d49909">
  <xsd:schema xmlns:xsd="http://www.w3.org/2001/XMLSchema" xmlns:xs="http://www.w3.org/2001/XMLSchema" xmlns:p="http://schemas.microsoft.com/office/2006/metadata/properties" xmlns:ns3="df8b1b71-3959-4938-b8a5-d70d880a08af" xmlns:ns4="2f464eca-4fe0-4589-8e47-9f12eb30808d" targetNamespace="http://schemas.microsoft.com/office/2006/metadata/properties" ma:root="true" ma:fieldsID="1c6bdce21d9820715094632efb05bff3" ns3:_="" ns4:_="">
    <xsd:import namespace="df8b1b71-3959-4938-b8a5-d70d880a08af"/>
    <xsd:import namespace="2f464eca-4fe0-4589-8e47-9f12eb30808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_activity" minOccurs="0"/>
                <xsd:element ref="ns4:MediaServiceObjectDetectorVersions" minOccurs="0"/>
                <xsd:element ref="ns4:MediaServiceSystemTags" minOccurs="0"/>
                <xsd:element ref="ns4:MediaServiceSearchProperties" minOccurs="0"/>
                <xsd:element ref="ns4:MediaServiceDateTake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8b1b71-3959-4938-b8a5-d70d880a08a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464eca-4fe0-4589-8e47-9f12eb30808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9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f464eca-4fe0-4589-8e47-9f12eb30808d" xsi:nil="true"/>
  </documentManagement>
</p:properties>
</file>

<file path=customXml/itemProps1.xml><?xml version="1.0" encoding="utf-8"?>
<ds:datastoreItem xmlns:ds="http://schemas.openxmlformats.org/officeDocument/2006/customXml" ds:itemID="{72966404-DB02-4295-9B24-1995EDF0D9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8b1b71-3959-4938-b8a5-d70d880a08af"/>
    <ds:schemaRef ds:uri="2f464eca-4fe0-4589-8e47-9f12eb3080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5B011F9-56F0-4DB8-AE28-1C2E30AF10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499978E-1747-4AE9-99F4-BAC34F39604B}">
  <ds:schemaRefs>
    <ds:schemaRef ds:uri="http://www.w3.org/XML/1998/namespace"/>
    <ds:schemaRef ds:uri="http://purl.org/dc/terms/"/>
    <ds:schemaRef ds:uri="2f464eca-4fe0-4589-8e47-9f12eb30808d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df8b1b71-3959-4938-b8a5-d70d880a08a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GeorgiaTech</Template>
  <TotalTime>34</TotalTime>
  <Words>573</Words>
  <Application>Microsoft Office PowerPoint</Application>
  <PresentationFormat>Widescreen</PresentationFormat>
  <Paragraphs>104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Aptos</vt:lpstr>
      <vt:lpstr>Arial</vt:lpstr>
      <vt:lpstr>Roboto</vt:lpstr>
      <vt:lpstr>GeorgiaTech</vt:lpstr>
      <vt:lpstr>Dividers</vt:lpstr>
      <vt:lpstr>Content Page</vt:lpstr>
      <vt:lpstr>Data Visualization</vt:lpstr>
      <vt:lpstr>Agenda</vt:lpstr>
      <vt:lpstr>Why Visuals Matter</vt:lpstr>
      <vt:lpstr>Human vs. Machine</vt:lpstr>
      <vt:lpstr>PowerPoint Presentation</vt:lpstr>
      <vt:lpstr>PowerPoint Presentation</vt:lpstr>
      <vt:lpstr>Explore   Interpret     Report</vt:lpstr>
      <vt:lpstr>Explore, Interpret, Report</vt:lpstr>
      <vt:lpstr>Explore</vt:lpstr>
      <vt:lpstr>Picture your data</vt:lpstr>
      <vt:lpstr>Distributions</vt:lpstr>
      <vt:lpstr>Frequencies</vt:lpstr>
      <vt:lpstr>Relationships</vt:lpstr>
      <vt:lpstr>Outliers</vt:lpstr>
      <vt:lpstr>Missing Values</vt:lpstr>
      <vt:lpstr>Interpret</vt:lpstr>
      <vt:lpstr>What were the Results?:  Confusion Matrix</vt:lpstr>
      <vt:lpstr>Which Model fits Best? :  ROC / AUC</vt:lpstr>
      <vt:lpstr>Which Model fits Best? :  Precision-Recall Curve</vt:lpstr>
      <vt:lpstr>How Does the Model Work?</vt:lpstr>
      <vt:lpstr>How Does the Model Work?</vt:lpstr>
      <vt:lpstr>What is the model Looking at?:</vt:lpstr>
      <vt:lpstr>Report</vt:lpstr>
      <vt:lpstr>Big Picture | ”Storytelling”</vt:lpstr>
      <vt:lpstr>Other Data Displays</vt:lpstr>
      <vt:lpstr>Things to Consider…</vt:lpstr>
      <vt:lpstr>End User</vt:lpstr>
      <vt:lpstr>Useful Tools  &amp; Resources</vt:lpstr>
      <vt:lpstr>Business Intelligence</vt:lpstr>
      <vt:lpstr>Python</vt:lpstr>
      <vt:lpstr>IDE’s &amp; Notebooks</vt:lpstr>
      <vt:lpstr>Final Thoughts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Gallard, Adrian J</dc:creator>
  <cp:lastModifiedBy>Gallard, Adrian J</cp:lastModifiedBy>
  <cp:revision>15</cp:revision>
  <dcterms:created xsi:type="dcterms:W3CDTF">2024-09-16T18:23:19Z</dcterms:created>
  <dcterms:modified xsi:type="dcterms:W3CDTF">2024-09-16T18:57:39Z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0x0101009AFAFD1CBFD67749A33488AEDB8067C4</vt:lpwstr>
  </property>
</Properties>
</file>